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9"/>
  </p:handoutMasterIdLst>
  <p:sldIdLst>
    <p:sldId id="256" r:id="rId3"/>
    <p:sldId id="257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5" r:id="rId14"/>
    <p:sldId id="268" r:id="rId15"/>
    <p:sldId id="269" r:id="rId16"/>
    <p:sldId id="270" r:id="rId17"/>
    <p:sldId id="271" r:id="rId18"/>
    <p:sldId id="272" r:id="rId19"/>
    <p:sldId id="273" r:id="rId20"/>
    <p:sldId id="285" r:id="rId21"/>
    <p:sldId id="286" r:id="rId22"/>
    <p:sldId id="296" r:id="rId23"/>
    <p:sldId id="291" r:id="rId24"/>
    <p:sldId id="293" r:id="rId25"/>
    <p:sldId id="294" r:id="rId26"/>
    <p:sldId id="295" r:id="rId27"/>
    <p:sldId id="297" r:id="rId28"/>
    <p:sldId id="287" r:id="rId29"/>
    <p:sldId id="288" r:id="rId30"/>
    <p:sldId id="289" r:id="rId31"/>
    <p:sldId id="290" r:id="rId32"/>
    <p:sldId id="274" r:id="rId33"/>
    <p:sldId id="298" r:id="rId34"/>
    <p:sldId id="299" r:id="rId35"/>
    <p:sldId id="300" r:id="rId36"/>
    <p:sldId id="292" r:id="rId37"/>
    <p:sldId id="258" r:id="rId38"/>
  </p:sldIdLst>
  <p:sldSz cx="12192000" cy="6858000"/>
  <p:notesSz cx="7103745" cy="10234295"/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3" Type="http://schemas.openxmlformats.org/officeDocument/2006/relationships/tags" Target="tags/tag42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image" Target="../media/image33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image" Target="../media/image3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DE87A2-90C2-4954-AE88-68CE368F1B8A}" type="doc">
      <dgm:prSet loTypeId="list" loCatId="list" qsTypeId="urn:microsoft.com/office/officeart/2005/8/quickstyle/simple1" qsCatId="simple" csTypeId="urn:microsoft.com/office/officeart/2005/8/colors/accent1_2" csCatId="accent1" phldr="0"/>
      <dgm:spPr/>
      <dgm:t>
        <a:bodyPr/>
        <a:p>
          <a:endParaRPr lang="zh-CN" altLang="en-US"/>
        </a:p>
      </dgm:t>
    </dgm:pt>
    <dgm:pt modelId="{6940AFFB-D668-4BD8-9129-605B8D2B4116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1.</a:t>
          </a:r>
          <a:r>
            <a:rPr lang="zh-CN" altLang="en-US"/>
            <a:t>多模态算法</a:t>
          </a:r>
          <a:r>
            <a:rPr lang="zh-CN" altLang="en-US"/>
            <a:t/>
          </a:r>
          <a:endParaRPr lang="zh-CN" altLang="en-US"/>
        </a:p>
      </dgm:t>
    </dgm:pt>
    <dgm:pt modelId="{FB1DF219-2AB6-4BFD-9134-CA80A9275C31}" cxnId="{A87A9604-8373-403D-9F11-A657390F64C0}" type="parTrans">
      <dgm:prSet/>
      <dgm:spPr/>
      <dgm:t>
        <a:bodyPr/>
        <a:p>
          <a:endParaRPr lang="zh-CN" altLang="en-US"/>
        </a:p>
      </dgm:t>
    </dgm:pt>
    <dgm:pt modelId="{98E3B33B-07E4-45D9-9332-AD6AF8788B4E}" cxnId="{A87A9604-8373-403D-9F11-A657390F64C0}" type="sibTrans">
      <dgm:prSet/>
      <dgm:spPr/>
      <dgm:t>
        <a:bodyPr/>
        <a:p>
          <a:endParaRPr lang="zh-CN" altLang="en-US"/>
        </a:p>
      </dgm:t>
    </dgm:pt>
    <dgm:pt modelId="{6B6A3602-7C03-4A08-9FE3-537B6BB5AF43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2.AI</a:t>
          </a:r>
          <a:r>
            <a:rPr lang="zh-CN" altLang="en-US"/>
            <a:t>发展历史</a:t>
          </a:r>
          <a:r>
            <a:rPr lang="zh-CN" altLang="en-US"/>
            <a:t/>
          </a:r>
          <a:endParaRPr lang="zh-CN" altLang="en-US"/>
        </a:p>
      </dgm:t>
    </dgm:pt>
    <dgm:pt modelId="{F61A927E-5680-4362-BB5D-EBD011A68A03}" cxnId="{0825E5BD-15AC-4AAA-9E8F-3EDD7FBF6BDA}" type="parTrans">
      <dgm:prSet/>
      <dgm:spPr/>
      <dgm:t>
        <a:bodyPr/>
        <a:p>
          <a:endParaRPr lang="zh-CN" altLang="en-US"/>
        </a:p>
      </dgm:t>
    </dgm:pt>
    <dgm:pt modelId="{CB43CC02-BC27-4D40-B443-ED14B7BA599F}" cxnId="{0825E5BD-15AC-4AAA-9E8F-3EDD7FBF6BDA}" type="sibTrans">
      <dgm:prSet/>
      <dgm:spPr/>
      <dgm:t>
        <a:bodyPr/>
        <a:p>
          <a:endParaRPr lang="zh-CN" altLang="en-US"/>
        </a:p>
      </dgm:t>
    </dgm:pt>
    <dgm:pt modelId="{8D7D926F-7ABD-4470-9428-D99B90401355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3.</a:t>
          </a:r>
          <a:r>
            <a:rPr lang="zh-CN" altLang="en-US"/>
            <a:t>迁移学习</a:t>
          </a:r>
          <a:r>
            <a:rPr lang="zh-CN" altLang="en-US"/>
            <a:t/>
          </a:r>
          <a:endParaRPr lang="zh-CN" altLang="en-US"/>
        </a:p>
      </dgm:t>
    </dgm:pt>
    <dgm:pt modelId="{0875CEC4-80CC-41B9-A477-9AB3EECFEB2E}" cxnId="{5E1D6A7B-F119-43E8-AF72-A6D72C82A563}" type="parTrans">
      <dgm:prSet/>
      <dgm:spPr/>
      <dgm:t>
        <a:bodyPr/>
        <a:p>
          <a:endParaRPr lang="zh-CN" altLang="en-US"/>
        </a:p>
      </dgm:t>
    </dgm:pt>
    <dgm:pt modelId="{231C785A-FE6D-42DD-BDA6-806FBE4CB729}" cxnId="{5E1D6A7B-F119-43E8-AF72-A6D72C82A563}" type="sibTrans">
      <dgm:prSet/>
      <dgm:spPr/>
      <dgm:t>
        <a:bodyPr/>
        <a:p>
          <a:endParaRPr lang="zh-CN" altLang="en-US"/>
        </a:p>
      </dgm:t>
    </dgm:pt>
    <dgm:pt modelId="{9C927FE2-659C-4ADB-99F5-03AF78EC645E}" type="pres">
      <dgm:prSet presAssocID="{C4DE87A2-90C2-4954-AE88-68CE368F1B8A}" presName="Name0" presStyleCnt="0">
        <dgm:presLayoutVars>
          <dgm:dir/>
          <dgm:resizeHandles val="exact"/>
        </dgm:presLayoutVars>
      </dgm:prSet>
      <dgm:spPr/>
    </dgm:pt>
    <dgm:pt modelId="{AB39BD6E-F2DF-4E47-ACFE-86B619D09363}" type="pres">
      <dgm:prSet presAssocID="{6940AFFB-D668-4BD8-9129-605B8D2B4116}" presName="composite" presStyleCnt="0"/>
      <dgm:spPr/>
    </dgm:pt>
    <dgm:pt modelId="{DFFBD932-985D-4E5B-A0C5-9B8CC977C2DC}" type="pres">
      <dgm:prSet presAssocID="{6940AFFB-D668-4BD8-9129-605B8D2B4116}" presName="rect1" presStyleLbl="trAlignAcc1" presStyleIdx="0" presStyleCnt="3">
        <dgm:presLayoutVars>
          <dgm:bulletEnabled val="1"/>
        </dgm:presLayoutVars>
      </dgm:prSet>
      <dgm:spPr/>
    </dgm:pt>
    <dgm:pt modelId="{28ADC5EC-F0D3-4E8C-B6D5-614114BB7A84}" type="pres">
      <dgm:prSet presAssocID="{6940AFFB-D668-4BD8-9129-605B8D2B4116}" presName="rect2" presStyleLbl="fgImgPlace1" presStyleIdx="0" presStyleCnt="3"/>
      <dgm:spPr>
        <a:blipFill>
          <a:blip xmlns:r="http://schemas.openxmlformats.org/officeDocument/2006/relationships" r:embed="rId1"/>
          <a:stretch>
            <a:fillRect/>
          </a:stretch>
        </a:blipFill>
      </dgm:spPr>
    </dgm:pt>
    <dgm:pt modelId="{BA542E14-A70B-4BFF-8D4A-26FE746D4EB8}" type="pres">
      <dgm:prSet presAssocID="{98E3B33B-07E4-45D9-9332-AD6AF8788B4E}" presName="sibTrans" presStyleCnt="0"/>
      <dgm:spPr/>
    </dgm:pt>
    <dgm:pt modelId="{AE896DB7-2222-4F28-A6C2-04AFC8734CCE}" type="pres">
      <dgm:prSet presAssocID="{6B6A3602-7C03-4A08-9FE3-537B6BB5AF43}" presName="composite" presStyleCnt="0"/>
      <dgm:spPr/>
    </dgm:pt>
    <dgm:pt modelId="{7DB282D5-F713-4A85-A4CF-FCCD1C2C3C3D}" type="pres">
      <dgm:prSet presAssocID="{6B6A3602-7C03-4A08-9FE3-537B6BB5AF43}" presName="rect1" presStyleLbl="trAlignAcc1" presStyleIdx="1" presStyleCnt="3">
        <dgm:presLayoutVars>
          <dgm:bulletEnabled val="1"/>
        </dgm:presLayoutVars>
      </dgm:prSet>
      <dgm:spPr/>
    </dgm:pt>
    <dgm:pt modelId="{E540E1E5-3190-4D7A-924E-F3721DD42C80}" type="pres">
      <dgm:prSet presAssocID="{6B6A3602-7C03-4A08-9FE3-537B6BB5AF43}" presName="rect2" presStyleLbl="fgImgPlace1" presStyleIdx="1" presStyleCnt="3"/>
      <dgm:spPr>
        <a:blipFill>
          <a:blip xmlns:r="http://schemas.openxmlformats.org/officeDocument/2006/relationships" r:embed="rId2"/>
          <a:stretch>
            <a:fillRect/>
          </a:stretch>
        </a:blipFill>
      </dgm:spPr>
    </dgm:pt>
    <dgm:pt modelId="{2912C659-E08D-401E-8A66-DDB4396530B6}" type="pres">
      <dgm:prSet presAssocID="{CB43CC02-BC27-4D40-B443-ED14B7BA599F}" presName="sibTrans" presStyleCnt="0"/>
      <dgm:spPr/>
    </dgm:pt>
    <dgm:pt modelId="{66530A49-FB05-40F7-AE57-E43CACC0BED1}" type="pres">
      <dgm:prSet presAssocID="{8D7D926F-7ABD-4470-9428-D99B90401355}" presName="composite" presStyleCnt="0"/>
      <dgm:spPr/>
    </dgm:pt>
    <dgm:pt modelId="{DDC636F0-514D-4C8C-930F-9577741FD626}" type="pres">
      <dgm:prSet presAssocID="{8D7D926F-7ABD-4470-9428-D99B90401355}" presName="rect1" presStyleLbl="trAlignAcc1" presStyleIdx="2" presStyleCnt="3">
        <dgm:presLayoutVars>
          <dgm:bulletEnabled val="1"/>
        </dgm:presLayoutVars>
      </dgm:prSet>
      <dgm:spPr/>
    </dgm:pt>
    <dgm:pt modelId="{D49C84B4-3214-4976-9075-25A998075DEC}" type="pres">
      <dgm:prSet presAssocID="{8D7D926F-7ABD-4470-9428-D99B90401355}" presName="rect2" presStyleLbl="fgImgPlace1" presStyleIdx="2" presStyleCnt="3"/>
      <dgm:spPr>
        <a:blipFill>
          <a:blip xmlns:r="http://schemas.openxmlformats.org/officeDocument/2006/relationships" r:embed="rId3"/>
          <a:stretch>
            <a:fillRect/>
          </a:stretch>
        </a:blipFill>
      </dgm:spPr>
    </dgm:pt>
  </dgm:ptLst>
  <dgm:cxnLst>
    <dgm:cxn modelId="{A87A9604-8373-403D-9F11-A657390F64C0}" srcId="{C4DE87A2-90C2-4954-AE88-68CE368F1B8A}" destId="{6940AFFB-D668-4BD8-9129-605B8D2B4116}" srcOrd="0" destOrd="0" parTransId="{FB1DF219-2AB6-4BFD-9134-CA80A9275C31}" sibTransId="{98E3B33B-07E4-45D9-9332-AD6AF8788B4E}"/>
    <dgm:cxn modelId="{0825E5BD-15AC-4AAA-9E8F-3EDD7FBF6BDA}" srcId="{C4DE87A2-90C2-4954-AE88-68CE368F1B8A}" destId="{6B6A3602-7C03-4A08-9FE3-537B6BB5AF43}" srcOrd="1" destOrd="0" parTransId="{F61A927E-5680-4362-BB5D-EBD011A68A03}" sibTransId="{CB43CC02-BC27-4D40-B443-ED14B7BA599F}"/>
    <dgm:cxn modelId="{5E1D6A7B-F119-43E8-AF72-A6D72C82A563}" srcId="{C4DE87A2-90C2-4954-AE88-68CE368F1B8A}" destId="{8D7D926F-7ABD-4470-9428-D99B90401355}" srcOrd="2" destOrd="0" parTransId="{0875CEC4-80CC-41B9-A477-9AB3EECFEB2E}" sibTransId="{231C785A-FE6D-42DD-BDA6-806FBE4CB729}"/>
    <dgm:cxn modelId="{078F0036-4E2E-4455-9982-B9ECB082BA48}" type="presOf" srcId="{C4DE87A2-90C2-4954-AE88-68CE368F1B8A}" destId="{9C927FE2-659C-4ADB-99F5-03AF78EC645E}" srcOrd="0" destOrd="0" presId="urn:microsoft.com/office/officeart/2008/layout/PictureStrips"/>
    <dgm:cxn modelId="{81AE056B-186A-488B-8132-763C5DCEEDC7}" type="presParOf" srcId="{9C927FE2-659C-4ADB-99F5-03AF78EC645E}" destId="{AB39BD6E-F2DF-4E47-ACFE-86B619D09363}" srcOrd="0" destOrd="0" presId="urn:microsoft.com/office/officeart/2008/layout/PictureStrips"/>
    <dgm:cxn modelId="{0E476228-303E-4BE7-81F7-051A11C3CD6F}" type="presParOf" srcId="{AB39BD6E-F2DF-4E47-ACFE-86B619D09363}" destId="{DFFBD932-985D-4E5B-A0C5-9B8CC977C2DC}" srcOrd="0" destOrd="0" presId="urn:microsoft.com/office/officeart/2008/layout/PictureStrips"/>
    <dgm:cxn modelId="{B8854996-C01E-494F-8B04-F42C7ECFD0C5}" type="presOf" srcId="{6940AFFB-D668-4BD8-9129-605B8D2B4116}" destId="{DFFBD932-985D-4E5B-A0C5-9B8CC977C2DC}" srcOrd="0" destOrd="0" presId="urn:microsoft.com/office/officeart/2008/layout/PictureStrips"/>
    <dgm:cxn modelId="{FCF327C1-FC1A-41D3-9BC7-D7D8FEFC67A4}" type="presParOf" srcId="{AB39BD6E-F2DF-4E47-ACFE-86B619D09363}" destId="{28ADC5EC-F0D3-4E8C-B6D5-614114BB7A84}" srcOrd="1" destOrd="0" presId="urn:microsoft.com/office/officeart/2008/layout/PictureStrips"/>
    <dgm:cxn modelId="{BA01E636-CFB2-461F-B6B4-EE4B2D037C35}" type="presParOf" srcId="{9C927FE2-659C-4ADB-99F5-03AF78EC645E}" destId="{BA542E14-A70B-4BFF-8D4A-26FE746D4EB8}" srcOrd="1" destOrd="0" presId="urn:microsoft.com/office/officeart/2008/layout/PictureStrips"/>
    <dgm:cxn modelId="{9AECA913-498E-47D0-8E3B-EB3F124F5A85}" type="presParOf" srcId="{9C927FE2-659C-4ADB-99F5-03AF78EC645E}" destId="{AE896DB7-2222-4F28-A6C2-04AFC8734CCE}" srcOrd="2" destOrd="0" presId="urn:microsoft.com/office/officeart/2008/layout/PictureStrips"/>
    <dgm:cxn modelId="{C356699B-8CA6-4818-9026-1F8E9D3B8697}" type="presParOf" srcId="{AE896DB7-2222-4F28-A6C2-04AFC8734CCE}" destId="{7DB282D5-F713-4A85-A4CF-FCCD1C2C3C3D}" srcOrd="0" destOrd="2" presId="urn:microsoft.com/office/officeart/2008/layout/PictureStrips"/>
    <dgm:cxn modelId="{A14D907D-0FF1-48D6-9D37-97FEA757F4B6}" type="presOf" srcId="{6B6A3602-7C03-4A08-9FE3-537B6BB5AF43}" destId="{7DB282D5-F713-4A85-A4CF-FCCD1C2C3C3D}" srcOrd="0" destOrd="0" presId="urn:microsoft.com/office/officeart/2008/layout/PictureStrips"/>
    <dgm:cxn modelId="{9888D28B-50D4-4A49-A64C-03CC87D33DD3}" type="presParOf" srcId="{AE896DB7-2222-4F28-A6C2-04AFC8734CCE}" destId="{E540E1E5-3190-4D7A-924E-F3721DD42C80}" srcOrd="1" destOrd="2" presId="urn:microsoft.com/office/officeart/2008/layout/PictureStrips"/>
    <dgm:cxn modelId="{2B607916-E8D6-42BB-8FEF-217B043B2268}" type="presParOf" srcId="{9C927FE2-659C-4ADB-99F5-03AF78EC645E}" destId="{2912C659-E08D-401E-8A66-DDB4396530B6}" srcOrd="3" destOrd="0" presId="urn:microsoft.com/office/officeart/2008/layout/PictureStrips"/>
    <dgm:cxn modelId="{0AEDD725-6333-40D1-A60B-E5E409EF9363}" type="presParOf" srcId="{9C927FE2-659C-4ADB-99F5-03AF78EC645E}" destId="{66530A49-FB05-40F7-AE57-E43CACC0BED1}" srcOrd="4" destOrd="0" presId="urn:microsoft.com/office/officeart/2008/layout/PictureStrips"/>
    <dgm:cxn modelId="{9DA0BEC6-FEE5-476B-A231-E4932E3C2364}" type="presParOf" srcId="{66530A49-FB05-40F7-AE57-E43CACC0BED1}" destId="{DDC636F0-514D-4C8C-930F-9577741FD626}" srcOrd="0" destOrd="4" presId="urn:microsoft.com/office/officeart/2008/layout/PictureStrips"/>
    <dgm:cxn modelId="{D5FF8E9E-4FFD-43B9-BEB5-331F0AB41944}" type="presOf" srcId="{8D7D926F-7ABD-4470-9428-D99B90401355}" destId="{DDC636F0-514D-4C8C-930F-9577741FD626}" srcOrd="0" destOrd="0" presId="urn:microsoft.com/office/officeart/2008/layout/PictureStrips"/>
    <dgm:cxn modelId="{FB835F91-2C08-46B3-A7C4-14A530ECF0DF}" type="presParOf" srcId="{66530A49-FB05-40F7-AE57-E43CACC0BED1}" destId="{D49C84B4-3214-4976-9075-25A998075DEC}" srcOrd="1" destOrd="4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7644765" cy="4552315"/>
        <a:chOff x="0" y="0"/>
        <a:chExt cx="7644765" cy="4552315"/>
      </a:xfrm>
    </dsp:grpSpPr>
    <dsp:sp modelId="{DFFBD932-985D-4E5B-A0C5-9B8CC977C2DC}">
      <dsp:nvSpPr>
        <dsp:cNvPr id="3" name="矩形 2"/>
        <dsp:cNvSpPr/>
      </dsp:nvSpPr>
      <dsp:spPr bwMode="white">
        <a:xfrm>
          <a:off x="1952551" y="157061"/>
          <a:ext cx="3904205" cy="1220064"/>
        </a:xfrm>
        <a:prstGeom prst="rect">
          <a:avLst/>
        </a:prstGeom>
      </dsp:spPr>
      <dsp:style>
        <a:lnRef idx="1">
          <a:schemeClr val="accent1"/>
        </a:lnRef>
        <a:fillRef idx="1">
          <a:schemeClr val="lt1">
            <a:alpha val="40000"/>
          </a:schemeClr>
        </a:fillRef>
        <a:effectRef idx="0">
          <a:scrgbClr r="0" g="0" b="0"/>
        </a:effectRef>
        <a:fontRef idx="minor"/>
      </dsp:style>
      <dsp:txBody>
        <a:bodyPr vert="horz" wrap="square" lIns="826390" tIns="148590" rIns="148590" bIns="148590" anchor="ctr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>
              <a:solidFill>
                <a:schemeClr val="dk1"/>
              </a:solidFill>
            </a:rPr>
            <a:t>1.</a:t>
          </a:r>
          <a:r>
            <a:rPr lang="zh-CN" altLang="en-US">
              <a:solidFill>
                <a:schemeClr val="dk1"/>
              </a:solidFill>
            </a:rPr>
            <a:t>多模态算法</a:t>
          </a:r>
          <a:endParaRPr lang="zh-CN" altLang="en-US">
            <a:solidFill>
              <a:schemeClr val="dk1"/>
            </a:solidFill>
          </a:endParaRPr>
        </a:p>
      </dsp:txBody>
      <dsp:txXfrm>
        <a:off x="1952551" y="157061"/>
        <a:ext cx="3904205" cy="1220064"/>
      </dsp:txXfrm>
    </dsp:sp>
    <dsp:sp modelId="{28ADC5EC-F0D3-4E8C-B6D5-614114BB7A84}">
      <dsp:nvSpPr>
        <dsp:cNvPr id="4" name="矩形 3"/>
        <dsp:cNvSpPr/>
      </dsp:nvSpPr>
      <dsp:spPr bwMode="white">
        <a:xfrm>
          <a:off x="1789875" y="-19170"/>
          <a:ext cx="854045" cy="1281067"/>
        </a:xfrm>
        <a:prstGeom prst="rect">
          <a:avLst/>
        </a:prstGeom>
        <a:blipFill>
          <a:blip r:embed="rId1"/>
          <a:stretch>
            <a:fillRect/>
          </a:stretch>
        </a:blipFill>
      </dsp:spPr>
      <dsp:style>
        <a:lnRef idx="2">
          <a:schemeClr val="lt1"/>
        </a:lnRef>
        <a:fillRef idx="1">
          <a:schemeClr val="accent1">
            <a:tint val="50000"/>
          </a:schemeClr>
        </a:fillRef>
        <a:effectRef idx="0">
          <a:scrgbClr r="0" g="0" b="0"/>
        </a:effectRef>
        <a:fontRef idx="minor"/>
      </dsp:style>
      <dsp:txXfrm>
        <a:off x="1789875" y="-19170"/>
        <a:ext cx="854045" cy="1281067"/>
      </dsp:txXfrm>
    </dsp:sp>
    <dsp:sp modelId="{7DB282D5-F713-4A85-A4CF-FCCD1C2C3C3D}">
      <dsp:nvSpPr>
        <dsp:cNvPr id="5" name="矩形 4"/>
        <dsp:cNvSpPr/>
      </dsp:nvSpPr>
      <dsp:spPr bwMode="white">
        <a:xfrm>
          <a:off x="1952551" y="1754241"/>
          <a:ext cx="3904205" cy="1220064"/>
        </a:xfrm>
        <a:prstGeom prst="rect">
          <a:avLst/>
        </a:prstGeom>
      </dsp:spPr>
      <dsp:style>
        <a:lnRef idx="1">
          <a:schemeClr val="accent1"/>
        </a:lnRef>
        <a:fillRef idx="1">
          <a:schemeClr val="lt1">
            <a:alpha val="40000"/>
          </a:schemeClr>
        </a:fillRef>
        <a:effectRef idx="0">
          <a:scrgbClr r="0" g="0" b="0"/>
        </a:effectRef>
        <a:fontRef idx="minor"/>
      </dsp:style>
      <dsp:txBody>
        <a:bodyPr vert="horz" wrap="square" lIns="826390" tIns="148590" rIns="148590" bIns="148590" anchor="ctr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>
              <a:solidFill>
                <a:schemeClr val="dk1"/>
              </a:solidFill>
            </a:rPr>
            <a:t>2.AI</a:t>
          </a:r>
          <a:r>
            <a:rPr lang="zh-CN" altLang="en-US">
              <a:solidFill>
                <a:schemeClr val="dk1"/>
              </a:solidFill>
            </a:rPr>
            <a:t>发展历史</a:t>
          </a:r>
          <a:endParaRPr lang="zh-CN" altLang="en-US">
            <a:solidFill>
              <a:schemeClr val="dk1"/>
            </a:solidFill>
          </a:endParaRPr>
        </a:p>
      </dsp:txBody>
      <dsp:txXfrm>
        <a:off x="1952551" y="1754241"/>
        <a:ext cx="3904205" cy="1220064"/>
      </dsp:txXfrm>
    </dsp:sp>
    <dsp:sp modelId="{E540E1E5-3190-4D7A-924E-F3721DD42C80}">
      <dsp:nvSpPr>
        <dsp:cNvPr id="6" name="矩形 5"/>
        <dsp:cNvSpPr/>
      </dsp:nvSpPr>
      <dsp:spPr bwMode="white">
        <a:xfrm>
          <a:off x="1789875" y="1578010"/>
          <a:ext cx="854045" cy="1281067"/>
        </a:xfrm>
        <a:prstGeom prst="rect">
          <a:avLst/>
        </a:prstGeom>
        <a:blipFill>
          <a:blip r:embed="rId2"/>
          <a:stretch>
            <a:fillRect/>
          </a:stretch>
        </a:blipFill>
      </dsp:spPr>
      <dsp:style>
        <a:lnRef idx="2">
          <a:schemeClr val="lt1"/>
        </a:lnRef>
        <a:fillRef idx="1">
          <a:schemeClr val="accent1">
            <a:tint val="50000"/>
          </a:schemeClr>
        </a:fillRef>
        <a:effectRef idx="0">
          <a:scrgbClr r="0" g="0" b="0"/>
        </a:effectRef>
        <a:fontRef idx="minor"/>
      </dsp:style>
      <dsp:txXfrm>
        <a:off x="1789875" y="1578010"/>
        <a:ext cx="854045" cy="1281067"/>
      </dsp:txXfrm>
    </dsp:sp>
    <dsp:sp modelId="{DDC636F0-514D-4C8C-930F-9577741FD626}">
      <dsp:nvSpPr>
        <dsp:cNvPr id="7" name="矩形 6"/>
        <dsp:cNvSpPr/>
      </dsp:nvSpPr>
      <dsp:spPr bwMode="white">
        <a:xfrm>
          <a:off x="1952551" y="3351421"/>
          <a:ext cx="3904205" cy="1220064"/>
        </a:xfrm>
        <a:prstGeom prst="rect">
          <a:avLst/>
        </a:prstGeom>
      </dsp:spPr>
      <dsp:style>
        <a:lnRef idx="1">
          <a:schemeClr val="accent1"/>
        </a:lnRef>
        <a:fillRef idx="1">
          <a:schemeClr val="lt1">
            <a:alpha val="40000"/>
          </a:schemeClr>
        </a:fillRef>
        <a:effectRef idx="0">
          <a:scrgbClr r="0" g="0" b="0"/>
        </a:effectRef>
        <a:fontRef idx="minor"/>
      </dsp:style>
      <dsp:txBody>
        <a:bodyPr vert="horz" wrap="square" lIns="826390" tIns="148590" rIns="148590" bIns="148590" anchor="ctr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>
              <a:solidFill>
                <a:schemeClr val="dk1"/>
              </a:solidFill>
            </a:rPr>
            <a:t>3.</a:t>
          </a:r>
          <a:r>
            <a:rPr lang="zh-CN" altLang="en-US">
              <a:solidFill>
                <a:schemeClr val="dk1"/>
              </a:solidFill>
            </a:rPr>
            <a:t>迁移学习</a:t>
          </a:r>
          <a:endParaRPr lang="zh-CN" altLang="en-US">
            <a:solidFill>
              <a:schemeClr val="dk1"/>
            </a:solidFill>
          </a:endParaRPr>
        </a:p>
      </dsp:txBody>
      <dsp:txXfrm>
        <a:off x="1952551" y="3351421"/>
        <a:ext cx="3904205" cy="1220064"/>
      </dsp:txXfrm>
    </dsp:sp>
    <dsp:sp modelId="{D49C84B4-3214-4976-9075-25A998075DEC}">
      <dsp:nvSpPr>
        <dsp:cNvPr id="8" name="矩形 7"/>
        <dsp:cNvSpPr/>
      </dsp:nvSpPr>
      <dsp:spPr bwMode="white">
        <a:xfrm>
          <a:off x="1789875" y="3175190"/>
          <a:ext cx="854045" cy="1281067"/>
        </a:xfrm>
        <a:prstGeom prst="rect">
          <a:avLst/>
        </a:prstGeom>
        <a:blipFill>
          <a:blip r:embed="rId3"/>
          <a:stretch>
            <a:fillRect/>
          </a:stretch>
        </a:blipFill>
      </dsp:spPr>
      <dsp:style>
        <a:lnRef idx="2">
          <a:schemeClr val="lt1"/>
        </a:lnRef>
        <a:fillRef idx="1">
          <a:schemeClr val="accent1">
            <a:tint val="50000"/>
          </a:schemeClr>
        </a:fillRef>
        <a:effectRef idx="0">
          <a:scrgbClr r="0" g="0" b="0"/>
        </a:effectRef>
        <a:fontRef idx="minor"/>
      </dsp:style>
      <dsp:txXfrm>
        <a:off x="1789875" y="3175190"/>
        <a:ext cx="854045" cy="12810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tags" Target="../tags/tag15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tags" Target="../tags/tag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8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tags" Target="../tags/tag19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tags" Target="../tags/tag20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openxmlformats.org/officeDocument/2006/relationships/tags" Target="../tags/tag21.xml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tags" Target="../tags/tag22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tags" Target="../tags/tag23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tags" Target="../tags/tag2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.xml"/><Relationship Id="rId8" Type="http://schemas.openxmlformats.org/officeDocument/2006/relationships/tags" Target="../tags/tag2.xml"/><Relationship Id="rId7" Type="http://schemas.microsoft.com/office/2007/relationships/diagramDrawing" Target="../diagrams/drawing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3" Type="http://schemas.openxmlformats.org/officeDocument/2006/relationships/diagramData" Target="../diagrams/data1.xml"/><Relationship Id="rId2" Type="http://schemas.openxmlformats.org/officeDocument/2006/relationships/image" Target="../media/image1.png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6.xml"/><Relationship Id="rId11" Type="http://schemas.openxmlformats.org/officeDocument/2006/relationships/tags" Target="../tags/tag5.xml"/><Relationship Id="rId10" Type="http://schemas.openxmlformats.org/officeDocument/2006/relationships/tags" Target="../tags/tag4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tags" Target="../tags/tag25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tags" Target="../tags/tag26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tags" Target="../tags/tag27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tags" Target="../tags/tag28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tags" Target="../tags/tag29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tags" Target="../tags/tag30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openxmlformats.org/officeDocument/2006/relationships/tags" Target="../tags/tag31.xml"/><Relationship Id="rId1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tags" Target="../tags/tag32.xml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8.png"/><Relationship Id="rId3" Type="http://schemas.openxmlformats.org/officeDocument/2006/relationships/image" Target="../media/image27.jpeg"/><Relationship Id="rId2" Type="http://schemas.openxmlformats.org/officeDocument/2006/relationships/image" Target="../media/image1.png"/><Relationship Id="rId1" Type="http://schemas.openxmlformats.org/officeDocument/2006/relationships/tags" Target="../tags/tag3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34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.xml"/><Relationship Id="rId2" Type="http://schemas.openxmlformats.org/officeDocument/2006/relationships/image" Target="../media/image1.png"/><Relationship Id="rId1" Type="http://schemas.openxmlformats.org/officeDocument/2006/relationships/tags" Target="../tags/tag7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0.png"/><Relationship Id="rId3" Type="http://schemas.openxmlformats.org/officeDocument/2006/relationships/image" Target="../media/image1.png"/><Relationship Id="rId2" Type="http://schemas.openxmlformats.org/officeDocument/2006/relationships/tags" Target="../tags/tag35.xml"/><Relationship Id="rId1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36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tags" Target="../tags/tag37.xml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tags" Target="../tags/tag3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39.xml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1.xml"/><Relationship Id="rId2" Type="http://schemas.openxmlformats.org/officeDocument/2006/relationships/image" Target="../media/image1.png"/><Relationship Id="rId1" Type="http://schemas.openxmlformats.org/officeDocument/2006/relationships/tags" Target="../tags/tag40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tags" Target="../tags/tag10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openxmlformats.org/officeDocument/2006/relationships/tags" Target="../tags/tag1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tags" Target="../tags/tag1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tags" Target="../tags/tag1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951355"/>
            <a:ext cx="9144000" cy="155829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多模态</a:t>
            </a:r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学习与迁移学习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108075" y="4140518"/>
            <a:ext cx="9144000" cy="1655762"/>
          </a:xfrm>
        </p:spPr>
        <p:txBody>
          <a:bodyPr/>
          <a:lstStyle/>
          <a:p>
            <a:endParaRPr lang="zh-CN" altLang="en-US" dirty="0">
              <a:latin typeface="+mn-lt"/>
            </a:endParaRPr>
          </a:p>
          <a:p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lt"/>
              </a:rPr>
              <a:t>分享人：张建邦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n-lt"/>
            </a:endParaRPr>
          </a:p>
          <a:p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lt"/>
              </a:rPr>
              <a:t>日期：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lt"/>
              </a:rPr>
              <a:t>2024-09-05</a:t>
            </a:r>
            <a:endParaRPr lang="en-US" altLang="zh-CN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n-lt"/>
            </a:endParaRPr>
          </a:p>
        </p:txBody>
      </p:sp>
      <p:pic>
        <p:nvPicPr>
          <p:cNvPr id="3" name="图片 2" descr="WechatIMG362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3489960"/>
          </a:xfrm>
        </p:spPr>
        <p:txBody>
          <a:bodyPr>
            <a:normAutofit/>
          </a:bodyPr>
          <a:p>
            <a:r>
              <a:rPr lang="zh-CN" altLang="en-US"/>
              <a:t>论文：</a:t>
            </a:r>
            <a:r>
              <a:t>MACAW-LLM: MULTI-MODAL LANGUAGE MODELING WITH IMAGE, AUDIO, VIDEO, AND TEXT INTEGRATION</a:t>
            </a:r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16.03.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070" y="1938655"/>
            <a:ext cx="9900285" cy="49193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3489960"/>
          </a:xfrm>
        </p:spPr>
        <p:txBody>
          <a:bodyPr>
            <a:normAutofit/>
          </a:bodyPr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7" name="图片 6" descr="截屏2024-09-04 16.08.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989965"/>
            <a:ext cx="11507470" cy="57683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1.2 </a:t>
            </a:r>
            <a:r>
              <a:rPr lang="zh-CN" altLang="en-US">
                <a:sym typeface="+mn-ea"/>
              </a:rPr>
              <a:t>模态融合与模态对齐原理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989965"/>
            <a:ext cx="12071985" cy="2550795"/>
          </a:xfrm>
        </p:spPr>
        <p:txBody>
          <a:bodyPr>
            <a:normAutofit fontScale="90000" lnSpcReduction="10000"/>
          </a:bodyPr>
          <a:p>
            <a:r>
              <a:rPr lang="zh-CN" altLang="en-US"/>
              <a:t>从以上论文可以看出，</a:t>
            </a:r>
            <a:r>
              <a:rPr lang="zh-CN" altLang="en-US">
                <a:solidFill>
                  <a:srgbClr val="FF0000"/>
                </a:solidFill>
              </a:rPr>
              <a:t>模态对齐和模态融合</a:t>
            </a:r>
            <a:r>
              <a:rPr lang="zh-CN" altLang="en-US"/>
              <a:t>是最关键的技术，具体来说：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r>
              <a:rPr lang="zh-CN" altLang="en-US" sz="1800"/>
              <a:t>第一篇VITA论文中，通过做多种有监督的</a:t>
            </a:r>
            <a:r>
              <a:rPr lang="zh-CN" altLang="en-US" sz="1800"/>
              <a:t>预训练任务，比如视觉QA和视觉描述任务，对齐多种模态，这里采用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了多阶段SFT训练，融合对齐多个模态信息，缺点是存在联级误差；</a:t>
            </a: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  <a:p>
            <a:r>
              <a:rPr lang="zh-CN" altLang="en-US" sz="1800"/>
              <a:t>第二篇MACAW-LLM论文中，通过多头注意力机制，融合文本和非文本模态，然后通过统一的多模态数据，借鉴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大模型的指令微调的方法，把多个模型知识映射到统一的向量空间；</a:t>
            </a:r>
            <a:endParaRPr lang="zh-CN" altLang="en-US" sz="1800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0015" y="3902710"/>
            <a:ext cx="11299825" cy="2860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   </a:t>
            </a:r>
            <a:r>
              <a:rPr lang="zh-CN" altLang="en-US"/>
              <a:t>在大模型出现之前，模态对齐和模态融合的做法，一般是通过先提取模态特征，视觉模态(图像和视频)一般采用图像自编码器</a:t>
            </a:r>
            <a:r>
              <a:rPr lang="en-US" altLang="zh-CN">
                <a:solidFill>
                  <a:srgbClr val="FF0000"/>
                </a:solidFill>
              </a:rPr>
              <a:t>C</a:t>
            </a:r>
            <a:r>
              <a:rPr lang="zh-CN" altLang="en-US">
                <a:solidFill>
                  <a:srgbClr val="FF0000"/>
                </a:solidFill>
              </a:rPr>
              <a:t>lip、</a:t>
            </a:r>
            <a:r>
              <a:rPr lang="en-US" altLang="zh-CN">
                <a:solidFill>
                  <a:srgbClr val="FF0000"/>
                </a:solidFill>
              </a:rPr>
              <a:t>VIT</a:t>
            </a:r>
            <a:r>
              <a:rPr lang="zh-CN" altLang="en-US">
                <a:solidFill>
                  <a:srgbClr val="FF0000"/>
                </a:solidFill>
              </a:rPr>
              <a:t>、BE</a:t>
            </a:r>
            <a:r>
              <a:rPr lang="en-US" altLang="zh-CN">
                <a:solidFill>
                  <a:srgbClr val="FF0000"/>
                </a:solidFill>
              </a:rPr>
              <a:t>i</a:t>
            </a:r>
            <a:r>
              <a:rPr lang="zh-CN" altLang="en-US">
                <a:solidFill>
                  <a:srgbClr val="FF0000"/>
                </a:solidFill>
              </a:rPr>
              <a:t>T</a:t>
            </a:r>
            <a:r>
              <a:rPr lang="zh-CN" altLang="en-US"/>
              <a:t>编码器，语音模态一般采用</a:t>
            </a:r>
            <a:r>
              <a:rPr lang="zh-CN" altLang="en-US">
                <a:solidFill>
                  <a:srgbClr val="FF0000"/>
                </a:solidFill>
              </a:rPr>
              <a:t>tacotron2或者梅尔倒谱系数、频谱图</a:t>
            </a:r>
            <a:r>
              <a:rPr lang="zh-CN" altLang="en-US"/>
              <a:t>作为语音特征，文本模态采用</a:t>
            </a:r>
            <a:r>
              <a:rPr lang="en-US" altLang="zh-CN">
                <a:solidFill>
                  <a:srgbClr val="FF0000"/>
                </a:solidFill>
              </a:rPr>
              <a:t>N-gram</a:t>
            </a:r>
            <a:r>
              <a:rPr lang="zh-CN" altLang="en-US">
                <a:solidFill>
                  <a:srgbClr val="FF0000"/>
                </a:solidFill>
              </a:rPr>
              <a:t>、自编码器、word2vec或bert</a:t>
            </a:r>
            <a:r>
              <a:rPr lang="zh-CN" altLang="en-US"/>
              <a:t>特征。然后做模态连接，一般采用两层的MLP层，目的是对齐多个模态的维度，最后做下游任务的有监督训练。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     </a:t>
            </a:r>
            <a:r>
              <a:rPr lang="zh-CN" altLang="en-US"/>
              <a:t>在大模型出现之后，模态对齐和模态融合的做法不一样。特征表示方面，视觉模态更普遍使用VIT encoder,语音模态更倾向于</a:t>
            </a:r>
            <a:r>
              <a:rPr lang="zh-CN" altLang="en-US">
                <a:solidFill>
                  <a:srgbClr val="FF0000"/>
                </a:solidFill>
              </a:rPr>
              <a:t>whisper</a:t>
            </a:r>
            <a:r>
              <a:rPr lang="zh-CN" altLang="en-US"/>
              <a:t>统一语音框架，而文本特征无需抽取，天然和大模型相匹配。随着大模型提示词工程的发展，提出了著名的</a:t>
            </a:r>
            <a:r>
              <a:rPr lang="zh-CN" altLang="en-US">
                <a:solidFill>
                  <a:srgbClr val="FF0000"/>
                </a:solidFill>
              </a:rPr>
              <a:t>prefix-tuning、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p-tuning、</a:t>
            </a:r>
            <a:r>
              <a:rPr lang="zh-CN" altLang="en-US">
                <a:solidFill>
                  <a:srgbClr val="FF0000"/>
                </a:solidFill>
              </a:rPr>
              <a:t>prompt-tuning和</a:t>
            </a:r>
            <a:r>
              <a:rPr lang="en-US" altLang="zh-CN">
                <a:solidFill>
                  <a:srgbClr val="FF0000"/>
                </a:solidFill>
              </a:rPr>
              <a:t>adapter</a:t>
            </a:r>
            <a:r>
              <a:rPr lang="zh-CN" altLang="en-US"/>
              <a:t>，训练方面也经历了instruct </a:t>
            </a:r>
            <a:r>
              <a:rPr lang="en-US" altLang="zh-CN"/>
              <a:t>tuning</a:t>
            </a:r>
            <a:r>
              <a:rPr lang="zh-CN" altLang="en-US"/>
              <a:t>和lora、q-lora的微调的发展，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非文本模态以</a:t>
            </a:r>
            <a:r>
              <a:rPr lang="en-US" altLang="zh-CN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soft prompt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的方式融入到语言大模型中，采用多种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Prompt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设计。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1455" y="3540760"/>
            <a:ext cx="6296660" cy="503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rgbClr val="FF0000"/>
                </a:solidFill>
              </a:rPr>
              <a:t>大模型时代多模态设计原理：表示学习</a:t>
            </a:r>
            <a:r>
              <a:rPr lang="en-US" altLang="zh-CN" b="1">
                <a:solidFill>
                  <a:srgbClr val="FF0000"/>
                </a:solidFill>
              </a:rPr>
              <a:t>+</a:t>
            </a:r>
            <a:r>
              <a:rPr lang="zh-CN" altLang="en-US" b="1">
                <a:solidFill>
                  <a:srgbClr val="FF0000"/>
                </a:solidFill>
              </a:rPr>
              <a:t>多模态生成学习</a:t>
            </a:r>
            <a:endParaRPr lang="zh-CN" altLang="en-US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1.2 </a:t>
            </a:r>
            <a:r>
              <a:rPr lang="zh-CN" altLang="en-US">
                <a:sym typeface="+mn-ea"/>
              </a:rPr>
              <a:t>模态融合与模态对齐原理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5389245"/>
          </a:xfrm>
        </p:spPr>
        <p:txBody>
          <a:bodyPr>
            <a:normAutofit fontScale="90000" lnSpcReduction="20000"/>
          </a:bodyPr>
          <a:p>
            <a:r>
              <a:rPr lang="zh-CN" altLang="en-US"/>
              <a:t>我们继续总结多模态理解的背后的</a:t>
            </a:r>
            <a:r>
              <a:rPr lang="zh-CN" altLang="en-US"/>
              <a:t>思想：</a:t>
            </a:r>
            <a:endParaRPr lang="zh-CN" altLang="en-US"/>
          </a:p>
          <a:p>
            <a:endParaRPr lang="zh-CN" altLang="en-US"/>
          </a:p>
          <a:p>
            <a:pPr marL="0" indent="0">
              <a:buNone/>
            </a:pPr>
            <a:r>
              <a:rPr lang="zh-CN" altLang="en-US"/>
              <a:t>第一阶段：表示学习</a:t>
            </a:r>
            <a:r>
              <a:rPr lang="en-US" altLang="zh-CN"/>
              <a:t>+</a:t>
            </a:r>
            <a:r>
              <a:rPr lang="zh-CN" altLang="en-US"/>
              <a:t>对齐模态</a:t>
            </a:r>
            <a:r>
              <a:rPr lang="en-US" altLang="zh-CN"/>
              <a:t>+</a:t>
            </a:r>
            <a:r>
              <a:rPr lang="zh-CN" altLang="en-US"/>
              <a:t>模态</a:t>
            </a:r>
            <a:r>
              <a:rPr lang="zh-CN" altLang="en-US"/>
              <a:t>融合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预训练任务设计</a:t>
            </a:r>
            <a:r>
              <a:rPr lang="en-US" altLang="zh-CN"/>
              <a:t>-&gt;</a:t>
            </a:r>
            <a:r>
              <a:rPr lang="zh-CN" altLang="en-US"/>
              <a:t>实现模态</a:t>
            </a:r>
            <a:r>
              <a:rPr lang="zh-CN" altLang="en-US"/>
              <a:t>对齐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Attention</a:t>
            </a:r>
            <a:r>
              <a:rPr lang="zh-CN" altLang="en-US"/>
              <a:t>机制设计</a:t>
            </a:r>
            <a:r>
              <a:rPr lang="en-US" altLang="zh-CN"/>
              <a:t>-&gt;</a:t>
            </a:r>
            <a:r>
              <a:rPr lang="zh-CN" altLang="en-US"/>
              <a:t>融合多个</a:t>
            </a:r>
            <a:r>
              <a:rPr lang="zh-CN" altLang="en-US"/>
              <a:t>模态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cross Attention</a:t>
            </a:r>
            <a:r>
              <a:rPr lang="zh-CN" altLang="en-US"/>
              <a:t>设计</a:t>
            </a:r>
            <a:r>
              <a:rPr lang="en-US" altLang="zh-CN"/>
              <a:t>-&gt;</a:t>
            </a:r>
            <a:r>
              <a:rPr lang="en-US" altLang="zh-CN">
                <a:solidFill>
                  <a:srgbClr val="FF0000"/>
                </a:solidFill>
              </a:rPr>
              <a:t> context(key,vlaue)</a:t>
            </a:r>
            <a:r>
              <a:rPr lang="zh-CN" altLang="en-US">
                <a:solidFill>
                  <a:srgbClr val="FF0000"/>
                </a:solidFill>
              </a:rPr>
              <a:t>，</a:t>
            </a:r>
            <a:r>
              <a:rPr lang="en-US" altLang="zh-CN">
                <a:solidFill>
                  <a:srgbClr val="FF0000"/>
                </a:solidFill>
              </a:rPr>
              <a:t>query分别是哪些模态？</a:t>
            </a:r>
            <a:endParaRPr lang="zh-CN" altLang="en-US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zh-CN" altLang="en-US"/>
              <a:t>第二阶段：多模态生成</a:t>
            </a:r>
            <a:r>
              <a:rPr lang="en-US" altLang="zh-CN"/>
              <a:t>(</a:t>
            </a:r>
            <a:r>
              <a:rPr lang="zh-CN" altLang="en-US"/>
              <a:t>大模型</a:t>
            </a:r>
            <a:r>
              <a:rPr lang="en-US" altLang="zh-CN"/>
              <a:t>tuning</a:t>
            </a:r>
            <a:r>
              <a:rPr lang="zh-CN" altLang="en-US"/>
              <a:t>和</a:t>
            </a:r>
            <a:r>
              <a:rPr lang="en-US" altLang="zh-CN"/>
              <a:t>prompt</a:t>
            </a:r>
            <a:r>
              <a:rPr lang="zh-CN" altLang="en-US"/>
              <a:t>设计）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非文本模态，通过</a:t>
            </a:r>
            <a:r>
              <a:rPr lang="en-US" altLang="zh-CN"/>
              <a:t>Encoder</a:t>
            </a:r>
            <a:r>
              <a:rPr lang="zh-CN" altLang="en-US"/>
              <a:t>表示和训练</a:t>
            </a:r>
            <a:r>
              <a:rPr lang="zh-CN" altLang="en-US"/>
              <a:t>好的模态连接层，变成与文本同维度</a:t>
            </a:r>
            <a:r>
              <a:rPr lang="en-US" altLang="zh-CN"/>
              <a:t>Token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 </a:t>
            </a:r>
            <a:r>
              <a:rPr lang="zh-CN" altLang="en-US"/>
              <a:t>加入到大模型，体现了</a:t>
            </a:r>
            <a:r>
              <a:rPr lang="en-US" altLang="zh-CN">
                <a:solidFill>
                  <a:srgbClr val="FF0000"/>
                </a:solidFill>
              </a:rPr>
              <a:t>p-tuning</a:t>
            </a:r>
            <a:r>
              <a:rPr lang="zh-CN" altLang="en-US">
                <a:solidFill>
                  <a:srgbClr val="FF0000"/>
                </a:solidFill>
              </a:rPr>
              <a:t>和</a:t>
            </a:r>
            <a:r>
              <a:rPr lang="en-US" altLang="zh-CN">
                <a:solidFill>
                  <a:srgbClr val="FF0000"/>
                </a:solidFill>
              </a:rPr>
              <a:t>soft prompt</a:t>
            </a:r>
            <a:r>
              <a:rPr lang="zh-CN" altLang="en-US"/>
              <a:t>的</a:t>
            </a:r>
            <a:r>
              <a:rPr lang="zh-CN" altLang="en-US"/>
              <a:t>思想；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en-US" altLang="zh-CN">
                <a:solidFill>
                  <a:srgbClr val="FF0000"/>
                </a:solidFill>
              </a:rPr>
              <a:t>Prompt</a:t>
            </a:r>
            <a:r>
              <a:rPr lang="zh-CN" altLang="en-US">
                <a:solidFill>
                  <a:srgbClr val="FF0000"/>
                </a:solidFill>
              </a:rPr>
              <a:t>设计</a:t>
            </a:r>
            <a:r>
              <a:rPr lang="zh-CN" altLang="en-US"/>
              <a:t>。当多个模型信息产生混淆或有害信息时，告诉大模型采用的什么样的</a:t>
            </a:r>
            <a:r>
              <a:rPr lang="en-US" altLang="zh-CN"/>
              <a:t> 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</a:t>
            </a:r>
            <a:r>
              <a:rPr lang="zh-CN" altLang="en-US"/>
              <a:t>策略避免</a:t>
            </a:r>
            <a:r>
              <a:rPr lang="zh-CN" altLang="en-US"/>
              <a:t>这些问题；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构造多模态数据集，指令微调大模型；或者采用</a:t>
            </a:r>
            <a:r>
              <a:rPr lang="en-US" altLang="zh-CN"/>
              <a:t>Lora</a:t>
            </a:r>
            <a:r>
              <a:rPr lang="zh-CN" altLang="en-US"/>
              <a:t>的方式微调大模型；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2.1 </a:t>
            </a:r>
            <a:r>
              <a:rPr lang="zh-CN" altLang="en-US"/>
              <a:t>文本和图像</a:t>
            </a:r>
            <a:r>
              <a:rPr lang="zh-CN" altLang="en-US"/>
              <a:t>算法发展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17.52.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989965"/>
            <a:ext cx="11922760" cy="57467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2.1 </a:t>
            </a:r>
            <a:r>
              <a:rPr lang="zh-CN" altLang="en-US">
                <a:sym typeface="+mn-ea"/>
              </a:rPr>
              <a:t>文本图像</a:t>
            </a:r>
            <a:r>
              <a:rPr lang="zh-CN" altLang="en-US">
                <a:sym typeface="+mn-ea"/>
              </a:rPr>
              <a:t>算法发展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6725" y="1089025"/>
            <a:ext cx="11725275" cy="7321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图像算法</a:t>
            </a:r>
            <a:r>
              <a:rPr lang="zh-CN" altLang="en-US"/>
              <a:t>分类：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20.27.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" y="1416685"/>
            <a:ext cx="10587355" cy="33083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46735" y="4741545"/>
            <a:ext cx="108737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图像理解领域</a:t>
            </a:r>
            <a:r>
              <a:rPr lang="zh-CN" altLang="en-US"/>
              <a:t>建模：</a:t>
            </a:r>
            <a:endParaRPr lang="zh-CN" altLang="en-US"/>
          </a:p>
          <a:p>
            <a:pPr indent="457200"/>
            <a:r>
              <a:rPr lang="en-US" altLang="zh-CN"/>
              <a:t>y = f(</a:t>
            </a:r>
            <a:r>
              <a:rPr lang="zh-CN" altLang="en-US"/>
              <a:t>滤波器</a:t>
            </a:r>
            <a:r>
              <a:rPr lang="en-US" altLang="zh-CN"/>
              <a:t>(</a:t>
            </a:r>
            <a:r>
              <a:rPr lang="zh-CN" altLang="en-US"/>
              <a:t>图像</a:t>
            </a:r>
            <a:r>
              <a:rPr lang="en-US" altLang="zh-CN"/>
              <a:t>))</a:t>
            </a:r>
            <a:r>
              <a:rPr lang="zh-CN" altLang="en-US"/>
              <a:t>，从图像特征空间到语义空间建模，</a:t>
            </a:r>
            <a:r>
              <a:rPr lang="en-US" altLang="zh-CN"/>
              <a:t>f</a:t>
            </a:r>
            <a:r>
              <a:rPr lang="zh-CN" altLang="en-US"/>
              <a:t>可以是机器学习算法，滤波器一般</a:t>
            </a:r>
            <a:r>
              <a:rPr lang="en-US" altLang="zh-CN"/>
              <a:t>CNN;</a:t>
            </a:r>
            <a:endParaRPr lang="zh-CN" altLang="en-US"/>
          </a:p>
          <a:p>
            <a:pPr indent="457200"/>
            <a:endParaRPr lang="zh-CN" altLang="en-US"/>
          </a:p>
          <a:p>
            <a:pPr indent="0"/>
            <a:r>
              <a:rPr lang="zh-CN" altLang="en-US"/>
              <a:t>图像生成领域</a:t>
            </a:r>
            <a:r>
              <a:rPr lang="zh-CN" altLang="en-US"/>
              <a:t>建模：</a:t>
            </a:r>
            <a:endParaRPr lang="zh-CN" altLang="en-US"/>
          </a:p>
          <a:p>
            <a:pPr indent="0"/>
            <a:r>
              <a:rPr lang="en-US" altLang="zh-CN"/>
              <a:t>      p(x) = sum(p(x|z))*p(z)</a:t>
            </a:r>
            <a:r>
              <a:rPr lang="zh-CN" altLang="en-US"/>
              <a:t>，从隐变量</a:t>
            </a:r>
            <a:r>
              <a:rPr lang="en-US" altLang="zh-CN"/>
              <a:t>z</a:t>
            </a:r>
            <a:r>
              <a:rPr lang="zh-CN" altLang="en-US"/>
              <a:t>到图像样本建模，这个隐变量不同于图像特征，采用多步</a:t>
            </a:r>
            <a:r>
              <a:rPr lang="en-US" altLang="zh-CN"/>
              <a:t>EM</a:t>
            </a:r>
            <a:r>
              <a:rPr lang="zh-CN" altLang="en-US"/>
              <a:t>高斯随机过程，求解隐变量</a:t>
            </a:r>
            <a:r>
              <a:rPr lang="en-US" altLang="zh-CN"/>
              <a:t>z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2.1 </a:t>
            </a:r>
            <a:r>
              <a:rPr lang="zh-CN" altLang="en-US">
                <a:sym typeface="+mn-ea"/>
              </a:rPr>
              <a:t>文本图像算法发展</a:t>
            </a:r>
            <a:endParaRPr lang="zh-CN" altLang="en-US"/>
          </a:p>
        </p:txBody>
      </p:sp>
      <p:pic>
        <p:nvPicPr>
          <p:cNvPr id="5" name="内容占位符 4" descr="截屏2024-09-04 21.04.5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23925" y="875665"/>
            <a:ext cx="10407015" cy="5982970"/>
          </a:xfrm>
          <a:prstGeom prst="rect">
            <a:avLst/>
          </a:prstGeom>
        </p:spPr>
      </p:pic>
      <p:pic>
        <p:nvPicPr>
          <p:cNvPr id="4" name="图片 3" descr="WechatIMG362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/>
              <a:t>经典</a:t>
            </a:r>
            <a:r>
              <a:rPr lang="en-US" altLang="zh-CN"/>
              <a:t>AI</a:t>
            </a:r>
            <a:r>
              <a:rPr lang="zh-CN" altLang="en-US"/>
              <a:t>算法设计</a:t>
            </a:r>
            <a:r>
              <a:rPr lang="en-US" altLang="zh-CN"/>
              <a:t>-attention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en-US" altLang="zh-CN"/>
              <a:t>Attention</a:t>
            </a:r>
            <a:r>
              <a:rPr lang="zh-CN" altLang="en-US"/>
              <a:t>与</a:t>
            </a:r>
            <a:r>
              <a:rPr lang="en-US" altLang="zh-CN"/>
              <a:t>mask</a:t>
            </a:r>
            <a:r>
              <a:rPr lang="zh-CN" altLang="en-US"/>
              <a:t>设计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21.22.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" y="1513205"/>
            <a:ext cx="11162665" cy="53441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-attention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en-US" altLang="zh-CN"/>
              <a:t>Attention</a:t>
            </a:r>
            <a:r>
              <a:rPr lang="zh-CN" altLang="en-US"/>
              <a:t>与</a:t>
            </a:r>
            <a:r>
              <a:rPr lang="en-US" altLang="zh-CN"/>
              <a:t>mask</a:t>
            </a:r>
            <a:r>
              <a:rPr lang="zh-CN" altLang="en-US"/>
              <a:t>设计</a:t>
            </a:r>
            <a:r>
              <a:rPr lang="en-US" altLang="zh-CN"/>
              <a:t>(GLM</a:t>
            </a:r>
            <a:r>
              <a:rPr lang="zh-CN" altLang="en-US"/>
              <a:t>掩码自回归</a:t>
            </a:r>
            <a:r>
              <a:rPr lang="en-US" altLang="zh-CN"/>
              <a:t>)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21.26.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725295"/>
            <a:ext cx="11810365" cy="47142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视觉表示</a:t>
            </a:r>
            <a:r>
              <a:rPr lang="zh-CN" altLang="en-US">
                <a:sym typeface="+mn-ea"/>
              </a:rPr>
              <a:t>学习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en-US" altLang="zh-CN"/>
              <a:t>V</a:t>
            </a:r>
            <a:r>
              <a:rPr lang="en-US" altLang="zh-CN"/>
              <a:t>iT</a:t>
            </a:r>
            <a:endParaRPr lang="en-US" altLang="zh-CN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21.38.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80" y="1501140"/>
            <a:ext cx="10739120" cy="52838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graphicFrame>
        <p:nvGraphicFramePr>
          <p:cNvPr id="2" name="图示 1"/>
          <p:cNvGraphicFramePr/>
          <p:nvPr/>
        </p:nvGraphicFramePr>
        <p:xfrm>
          <a:off x="1117600" y="1306195"/>
          <a:ext cx="7644765" cy="45523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681990" y="2299970"/>
            <a:ext cx="898525" cy="22586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目</a:t>
            </a:r>
            <a:endParaRPr lang="zh-CN" altLang="en-US" sz="4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  <a:p>
            <a:r>
              <a:rPr lang="zh-CN" altLang="en-US" sz="4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录</a:t>
            </a:r>
            <a:endParaRPr lang="zh-CN" altLang="en-US" sz="4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7661910" y="892175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823200" y="1042670"/>
            <a:ext cx="2675890" cy="414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人机交互多模态大模型</a:t>
            </a:r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7661910" y="191516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7661910" y="284861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7771130" y="2070100"/>
            <a:ext cx="2748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模态融合与模态对齐原理</a:t>
            </a:r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10"/>
            </p:custDataLst>
          </p:nvPr>
        </p:nvSpPr>
        <p:spPr>
          <a:xfrm>
            <a:off x="7661910" y="378206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7771765" y="2964815"/>
            <a:ext cx="2748280" cy="52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ym typeface="+mn-ea"/>
              </a:rPr>
              <a:t>文本和图像算法发展</a:t>
            </a:r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831455" y="3955415"/>
            <a:ext cx="2769235" cy="414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经典</a:t>
            </a:r>
            <a:r>
              <a:rPr lang="en-US" altLang="zh-CN"/>
              <a:t>AI</a:t>
            </a:r>
            <a:r>
              <a:rPr lang="zh-CN" altLang="en-US"/>
              <a:t>算法</a:t>
            </a:r>
            <a:r>
              <a:rPr lang="zh-CN" altLang="en-US"/>
              <a:t>设计</a:t>
            </a:r>
            <a:endParaRPr lang="zh-CN" altLang="en-US"/>
          </a:p>
        </p:txBody>
      </p:sp>
      <p:sp>
        <p:nvSpPr>
          <p:cNvPr id="16" name="矩形 15"/>
          <p:cNvSpPr/>
          <p:nvPr>
            <p:custDataLst>
              <p:tags r:id="rId11"/>
            </p:custDataLst>
          </p:nvPr>
        </p:nvSpPr>
        <p:spPr>
          <a:xfrm>
            <a:off x="7661910" y="467233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矩形 16"/>
          <p:cNvSpPr/>
          <p:nvPr>
            <p:custDataLst>
              <p:tags r:id="rId12"/>
            </p:custDataLst>
          </p:nvPr>
        </p:nvSpPr>
        <p:spPr>
          <a:xfrm>
            <a:off x="7661910" y="556260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7804785" y="4851400"/>
            <a:ext cx="2869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迁移学习理论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804785" y="5742305"/>
            <a:ext cx="28365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多模态迁移理论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视觉表示</a:t>
            </a:r>
            <a:r>
              <a:rPr lang="zh-CN" altLang="en-US">
                <a:sym typeface="+mn-ea"/>
              </a:rPr>
              <a:t>学习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10000"/>
          </a:bodyPr>
          <a:p>
            <a:r>
              <a:rPr lang="en-US" altLang="zh-CN"/>
              <a:t>BEiT   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MIM(掩码图像建模)</a:t>
            </a:r>
            <a:endParaRPr lang="en-US" altLang="zh-CN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sz="2000">
                <a:solidFill>
                  <a:srgbClr val="FF0000"/>
                </a:solidFill>
              </a:rPr>
              <a:t>将tokenize”为离散的visual token，这是由离散VAE的潜在代码获得的。在预训练过程中，随机mask一定比例的图像patch，并将mask后的图像输入到Transformer。该模型学习恢复原始图像的visual token，而不是mask patch的原始像素。</a:t>
            </a:r>
            <a:endParaRPr lang="en-US" altLang="zh-CN" sz="1800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22.44.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360" y="2392045"/>
            <a:ext cx="9853930" cy="446595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对比学习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en-US" altLang="zh-CN"/>
              <a:t>clip (</a:t>
            </a:r>
            <a:r>
              <a:rPr lang="zh-CN" altLang="en-US"/>
              <a:t>受启发于</a:t>
            </a:r>
            <a:r>
              <a:rPr lang="en-US" altLang="zh-CN"/>
              <a:t>Visual N-Grams)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21.50.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9230"/>
            <a:ext cx="12192000" cy="539877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多模态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535940" y="1066165"/>
            <a:ext cx="10515600" cy="4351338"/>
          </a:xfrm>
        </p:spPr>
        <p:txBody>
          <a:bodyPr/>
          <a:p>
            <a:r>
              <a:rPr lang="en-US" altLang="zh-CN"/>
              <a:t>Blip</a:t>
            </a:r>
            <a:endParaRPr lang="en-US" altLang="zh-CN"/>
          </a:p>
        </p:txBody>
      </p:sp>
      <p:pic>
        <p:nvPicPr>
          <p:cNvPr id="5" name="图片 4" descr="截屏2024-09-04 22.20.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1534160"/>
            <a:ext cx="11692255" cy="52044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多模态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535940" y="1066165"/>
            <a:ext cx="10515600" cy="4351338"/>
          </a:xfrm>
        </p:spPr>
        <p:txBody>
          <a:bodyPr/>
          <a:p>
            <a:r>
              <a:rPr lang="en-US" altLang="zh-CN"/>
              <a:t>Blip2</a:t>
            </a:r>
            <a:endParaRPr lang="en-US" altLang="zh-CN"/>
          </a:p>
        </p:txBody>
      </p:sp>
      <p:pic>
        <p:nvPicPr>
          <p:cNvPr id="6" name="图片 5" descr="截屏2024-09-04 22.25.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9090" y="909320"/>
            <a:ext cx="9221470" cy="3662680"/>
          </a:xfrm>
          <a:prstGeom prst="rect">
            <a:avLst/>
          </a:prstGeom>
        </p:spPr>
      </p:pic>
      <p:pic>
        <p:nvPicPr>
          <p:cNvPr id="7" name="图片 6" descr="截屏2024-09-04 22.25.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5" y="2339975"/>
            <a:ext cx="1203388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多模态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535940" y="1066165"/>
            <a:ext cx="10515600" cy="4351338"/>
          </a:xfrm>
        </p:spPr>
        <p:txBody>
          <a:bodyPr/>
          <a:p>
            <a:r>
              <a:rPr lang="en-US" altLang="zh-CN"/>
              <a:t>PLLaVA</a:t>
            </a:r>
            <a:endParaRPr lang="en-US" altLang="zh-CN"/>
          </a:p>
        </p:txBody>
      </p:sp>
      <p:pic>
        <p:nvPicPr>
          <p:cNvPr id="9" name="图片 8" descr="截屏2024-09-04 22.29.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1155"/>
            <a:ext cx="12192000" cy="540258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多模态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535940" y="1066165"/>
            <a:ext cx="10515600" cy="4351338"/>
          </a:xfrm>
        </p:spPr>
        <p:txBody>
          <a:bodyPr/>
          <a:p>
            <a:r>
              <a:rPr lang="en-US" altLang="zh-CN"/>
              <a:t>LayoutLMv3</a:t>
            </a:r>
            <a:endParaRPr lang="en-US" altLang="zh-CN"/>
          </a:p>
          <a:p>
            <a:endParaRPr lang="en-US" altLang="zh-CN"/>
          </a:p>
          <a:p>
            <a:pPr marL="0" indent="0">
              <a:buNone/>
            </a:pPr>
            <a:r>
              <a:rPr lang="zh-CN" altLang="en-US"/>
              <a:t>预训练</a:t>
            </a:r>
            <a:r>
              <a:rPr lang="zh-CN" altLang="en-US"/>
              <a:t>任务：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MLM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MIM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WPA</a:t>
            </a:r>
            <a:endParaRPr lang="en-US" altLang="zh-CN"/>
          </a:p>
        </p:txBody>
      </p:sp>
      <p:pic>
        <p:nvPicPr>
          <p:cNvPr id="5" name="图片 4" descr="截屏2024-08-31 17.11.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1642110"/>
            <a:ext cx="8686800" cy="512699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en-US" altLang="zh-CN">
                <a:sym typeface="+mn-ea"/>
              </a:rPr>
              <a:t>tuning</a:t>
            </a:r>
            <a:endParaRPr lang="en-US" altLang="zh-CN">
              <a:sym typeface="+mn-ea"/>
            </a:endParaRPr>
          </a:p>
        </p:txBody>
      </p:sp>
      <p:pic>
        <p:nvPicPr>
          <p:cNvPr id="6" name="内容占位符 5" descr="截屏2024-09-04 21.52.1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614805"/>
            <a:ext cx="12192000" cy="5243195"/>
          </a:xfrm>
          <a:prstGeom prst="rect">
            <a:avLst/>
          </a:prstGeom>
        </p:spPr>
      </p:pic>
      <p:pic>
        <p:nvPicPr>
          <p:cNvPr id="4" name="图片 3" descr="WechatIMG362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00660" y="1082040"/>
            <a:ext cx="10699750" cy="1524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论文</a:t>
            </a:r>
            <a:r>
              <a:rPr lang="en-US" altLang="zh-CN" sz="2400"/>
              <a:t>-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SURGICAL FINE-TUNING IMPROVES ADAPTATION TO</a:t>
            </a:r>
            <a:r>
              <a:rPr lang="en-US" altLang="zh-CN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      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DISTRIBUTION SHIFTS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3.1 </a:t>
            </a:r>
            <a:r>
              <a:rPr lang="zh-CN" altLang="en-US">
                <a:sym typeface="+mn-ea"/>
              </a:rPr>
              <a:t>迁移学习理论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zh-CN" altLang="en-US"/>
              <a:t>在机器学习范畴，迁移学习可以利用数据、任务或模型之间的相似性，将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在旧领域学习过的模型和知识应用于新的领域。预训练模型必须</a:t>
            </a:r>
            <a:r>
              <a:rPr lang="zh-CN" altLang="en-US"/>
              <a:t>考虑上游的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训练任务学习到</a:t>
            </a:r>
            <a:r>
              <a:rPr lang="zh-CN" altLang="en-US"/>
              <a:t>的知识，是否可以低成本用于</a:t>
            </a:r>
            <a:r>
              <a:rPr lang="zh-CN" altLang="en-US"/>
              <a:t>下游任务？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8-31 18.38.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705" y="3100705"/>
            <a:ext cx="6315075" cy="2828925"/>
          </a:xfrm>
          <a:prstGeom prst="rect">
            <a:avLst/>
          </a:prstGeom>
        </p:spPr>
      </p:pic>
      <p:pic>
        <p:nvPicPr>
          <p:cNvPr id="7" name="图片 6" descr="截屏2024-09-04 23.02.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81910"/>
            <a:ext cx="6052185" cy="389064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3.1 </a:t>
            </a:r>
            <a:r>
              <a:rPr lang="zh-CN" altLang="en-US">
                <a:sym typeface="+mn-ea"/>
              </a:rPr>
              <a:t>迁移学习理论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基于样本</a:t>
            </a:r>
            <a:r>
              <a:rPr lang="zh-CN" altLang="en-US">
                <a:sym typeface="+mn-ea"/>
              </a:rPr>
              <a:t>迁移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24840" y="1204595"/>
            <a:ext cx="4064000" cy="8934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solidFill>
                  <a:srgbClr val="FF0000"/>
                </a:solidFill>
              </a:rPr>
              <a:t>主动学习：</a:t>
            </a:r>
            <a:endParaRPr lang="zh-CN" altLang="en-US" sz="2400"/>
          </a:p>
          <a:p>
            <a:r>
              <a:rPr lang="zh-CN" altLang="en-US" sz="2400"/>
              <a:t>重新选择预训练模型领域相似的样本，提</a:t>
            </a:r>
            <a:r>
              <a:rPr lang="zh-CN" altLang="en-US" sz="2400"/>
              <a:t>高数据的质量。</a:t>
            </a:r>
            <a:endParaRPr lang="zh-CN" altLang="en-US" sz="2400"/>
          </a:p>
        </p:txBody>
      </p:sp>
      <p:pic>
        <p:nvPicPr>
          <p:cNvPr id="13" name="图片 12" descr="建邦 2024-09-09 23.15.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" y="2402205"/>
            <a:ext cx="5259070" cy="390779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324600" y="3785870"/>
            <a:ext cx="5575935" cy="29940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在</a:t>
            </a:r>
            <a:r>
              <a:rPr lang="en-US" altLang="zh-CN"/>
              <a:t>t1</a:t>
            </a:r>
            <a:r>
              <a:rPr lang="zh-CN" altLang="en-US"/>
              <a:t>时刻，训练数据为</a:t>
            </a:r>
            <a:r>
              <a:rPr lang="en-US" altLang="zh-CN"/>
              <a:t>P1,</a:t>
            </a:r>
            <a:r>
              <a:rPr lang="zh-CN" altLang="en-US"/>
              <a:t>测试数据为</a:t>
            </a:r>
            <a:r>
              <a:rPr lang="en-US" altLang="zh-CN"/>
              <a:t>Q1;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推理正确和专家</a:t>
            </a:r>
            <a:r>
              <a:rPr lang="zh-CN" altLang="en-US"/>
              <a:t>标注的数据集为：</a:t>
            </a:r>
            <a:r>
              <a:rPr lang="en-US" altLang="zh-CN"/>
              <a:t>A1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在</a:t>
            </a:r>
            <a:r>
              <a:rPr lang="en-US" altLang="zh-CN"/>
              <a:t>t2</a:t>
            </a:r>
            <a:r>
              <a:rPr lang="zh-CN" altLang="en-US"/>
              <a:t>时刻，训练数据为</a:t>
            </a:r>
            <a:r>
              <a:rPr lang="en-US" altLang="zh-CN"/>
              <a:t>P1+A1,</a:t>
            </a:r>
            <a:r>
              <a:rPr lang="zh-CN" altLang="en-US"/>
              <a:t>测试数据为：</a:t>
            </a:r>
            <a:r>
              <a:rPr lang="en-US" altLang="zh-CN"/>
              <a:t>Q1-A1</a:t>
            </a:r>
            <a:endParaRPr lang="en-US" altLang="zh-CN"/>
          </a:p>
          <a:p>
            <a:r>
              <a:rPr lang="en-US" altLang="zh-CN"/>
              <a:t>                               .</a:t>
            </a:r>
            <a:endParaRPr lang="en-US" altLang="zh-CN"/>
          </a:p>
          <a:p>
            <a:r>
              <a:rPr lang="en-US" altLang="zh-CN"/>
              <a:t>                               .</a:t>
            </a:r>
            <a:endParaRPr lang="en-US" altLang="zh-CN"/>
          </a:p>
          <a:p>
            <a:r>
              <a:rPr lang="en-US" altLang="zh-CN"/>
              <a:t>                               .</a:t>
            </a:r>
            <a:endParaRPr lang="en-US" altLang="zh-CN"/>
          </a:p>
          <a:p>
            <a:r>
              <a:rPr lang="zh-CN" altLang="en-US"/>
              <a:t>最后实现全部数据标注，此时预训练</a:t>
            </a:r>
            <a:r>
              <a:rPr lang="zh-CN" altLang="en-US"/>
              <a:t>模型慢慢迁移到全部的数据</a:t>
            </a:r>
            <a:r>
              <a:rPr lang="zh-CN" altLang="en-US"/>
              <a:t>分布。</a:t>
            </a:r>
            <a:endParaRPr lang="zh-CN" altLang="en-US"/>
          </a:p>
        </p:txBody>
      </p:sp>
      <p:pic>
        <p:nvPicPr>
          <p:cNvPr id="16" name="内容占位符 15" descr="截屏2024-09-04 23.29.22"/>
          <p:cNvPicPr>
            <a:picLocks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06340" y="989965"/>
            <a:ext cx="6649085" cy="258381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67640" y="6058535"/>
            <a:ext cx="59296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论文：Robust Distant Supervision Relation Extraction via Deep Reinforcement</a:t>
            </a:r>
            <a:r>
              <a:rPr lang="en-US" altLang="zh-CN"/>
              <a:t> </a:t>
            </a:r>
            <a:r>
              <a:rPr lang="zh-CN" altLang="en-US"/>
              <a:t>Learning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3.1 </a:t>
            </a:r>
            <a:r>
              <a:rPr lang="zh-CN" altLang="en-US">
                <a:sym typeface="+mn-ea"/>
              </a:rPr>
              <a:t>迁移学习理论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基于特征的</a:t>
            </a:r>
            <a:r>
              <a:rPr lang="zh-CN" altLang="en-US">
                <a:sym typeface="+mn-ea"/>
              </a:rPr>
              <a:t>迁移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223010"/>
            <a:ext cx="12071985" cy="5142230"/>
          </a:xfrm>
        </p:spPr>
        <p:txBody>
          <a:bodyPr>
            <a:normAutofit lnSpcReduction="10000"/>
          </a:bodyPr>
          <a:p>
            <a:r>
              <a:rPr lang="zh-CN" altLang="en-US" sz="2400"/>
              <a:t>特征学习希望从多个领域学到同用特征，这一想法部分受到自学习(self-taught 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learning)(Raina等人，2007)的启发，其目的在于从大量无标签数据中学习通用特征表示，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其中无标签数据的真实标签可能和目标任务的数据标签不同。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自学习被应用于图像分类问题中。大多数这样的方法包含三个步骤:</a:t>
            </a:r>
            <a:endParaRPr lang="zh-CN" altLang="en-US" sz="2400"/>
          </a:p>
          <a:p>
            <a:pPr marL="0" indent="0">
              <a:buNone/>
            </a:pPr>
            <a:r>
              <a:rPr lang="en-US" altLang="zh-CN" sz="2400">
                <a:solidFill>
                  <a:srgbClr val="FF0000"/>
                </a:solidFill>
              </a:rPr>
              <a:t>- </a:t>
            </a:r>
            <a:r>
              <a:rPr lang="zh-CN" altLang="en-US" sz="2400">
                <a:solidFill>
                  <a:srgbClr val="FF0000"/>
                </a:solidFill>
              </a:rPr>
              <a:t>从源域或者辅助域的无标签数据中学习高级特征;</a:t>
            </a:r>
            <a:endParaRPr lang="zh-CN" altLang="en-US" sz="24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sz="2400">
                <a:solidFill>
                  <a:srgbClr val="FF0000"/>
                </a:solidFill>
              </a:rPr>
              <a:t>- </a:t>
            </a:r>
            <a:r>
              <a:rPr lang="zh-CN" altLang="en-US" sz="2400">
                <a:solidFill>
                  <a:srgbClr val="FF0000"/>
                </a:solidFill>
              </a:rPr>
              <a:t>用学习到的高级特征表示目标域的有标签数据;</a:t>
            </a:r>
            <a:endParaRPr lang="zh-CN" altLang="en-US" sz="24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sz="2400">
                <a:solidFill>
                  <a:srgbClr val="FF0000"/>
                </a:solidFill>
              </a:rPr>
              <a:t>- </a:t>
            </a:r>
            <a:r>
              <a:rPr lang="zh-CN" altLang="en-US" sz="2400">
                <a:solidFill>
                  <a:srgbClr val="FF0000"/>
                </a:solidFill>
              </a:rPr>
              <a:t>利用目标域中有标签数据新</a:t>
            </a:r>
            <a:r>
              <a:rPr lang="zh-CN" altLang="en-US" sz="2400">
                <a:solidFill>
                  <a:srgbClr val="FF0000"/>
                </a:solidFill>
              </a:rPr>
              <a:t>的表示来训练分类器。</a:t>
            </a:r>
            <a:endParaRPr lang="zh-CN" altLang="en-US" sz="2400">
              <a:solidFill>
                <a:srgbClr val="FF0000"/>
              </a:solidFill>
            </a:endParaRPr>
          </a:p>
          <a:p>
            <a:endParaRPr lang="zh-CN" altLang="en-US" sz="2400"/>
          </a:p>
          <a:p>
            <a:r>
              <a:rPr lang="zh-CN" altLang="en-US" sz="2400"/>
              <a:t>给定多个源或辅助域，也可以通过调整多任务特征学习方法来学习通用特征表示(Argyriou等人，2006; Zhang 和Yang， 2017b)。在多任务特征学习中，可以跨不同任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务学习共同特征。这些共同特征可以被视为其他任务的通用特征。</a:t>
            </a:r>
            <a:endParaRPr lang="zh-CN" altLang="en-US" sz="2400"/>
          </a:p>
          <a:p>
            <a:endParaRPr lang="zh-CN" altLang="en-US" sz="2400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29510" y="206375"/>
            <a:ext cx="8667750" cy="467995"/>
          </a:xfrm>
        </p:spPr>
        <p:txBody>
          <a:bodyPr>
            <a:normAutofit fontScale="90000"/>
          </a:bodyPr>
          <a:p>
            <a:r>
              <a:rPr lang="en-US" altLang="zh-CN"/>
              <a:t>1.</a:t>
            </a:r>
            <a:r>
              <a:rPr lang="zh-CN" altLang="en-US"/>
              <a:t>多模态</a:t>
            </a:r>
            <a:r>
              <a:rPr lang="zh-CN" altLang="en-US"/>
              <a:t>算法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990600"/>
            <a:ext cx="10515600" cy="4764405"/>
          </a:xfrm>
        </p:spPr>
        <p:txBody>
          <a:bodyPr/>
          <a:p>
            <a:r>
              <a:rPr lang="en-US" altLang="zh-CN"/>
              <a:t>多模态算法是指能够处理和理解多种不同</a:t>
            </a:r>
            <a:r>
              <a:rPr lang="zh-CN" altLang="en-US"/>
              <a:t>模态</a:t>
            </a:r>
            <a:r>
              <a:rPr lang="en-US" altLang="zh-CN"/>
              <a:t>数据的算法。</a:t>
            </a:r>
            <a:endParaRPr lang="en-US" altLang="zh-CN"/>
          </a:p>
          <a:p>
            <a:r>
              <a:rPr lang="en-US" altLang="zh-CN"/>
              <a:t>在人工智能和机器学习领域，模态可以是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文本</a:t>
            </a:r>
            <a:r>
              <a:rPr lang="en-US" altLang="zh-CN"/>
              <a:t>、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图像</a:t>
            </a:r>
            <a:r>
              <a:rPr lang="en-US" altLang="zh-CN"/>
              <a:t>、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声音</a:t>
            </a:r>
            <a:r>
              <a:rPr lang="en-US" altLang="zh-CN"/>
              <a:t>、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视频</a:t>
            </a:r>
            <a:r>
              <a:rPr lang="en-US" altLang="zh-CN"/>
              <a:t>数据等。每种模态都有其独特的特性和表示形式，多模态算法的目标是将这些不同类型的数据结合起来，以提取更丰富的信息或完成任务</a:t>
            </a:r>
            <a:r>
              <a:rPr lang="zh-CN" altLang="en-US"/>
              <a:t>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多模态算法包括多模态理解算法和多模态生成</a:t>
            </a:r>
            <a:r>
              <a:rPr lang="zh-CN" altLang="en-US"/>
              <a:t>算法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784225" y="4142105"/>
          <a:ext cx="10226040" cy="24561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1015"/>
                <a:gridCol w="5487670"/>
                <a:gridCol w="2967355"/>
              </a:tblGrid>
              <a:tr h="4768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多模态分类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    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内容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         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算法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原理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0"/>
                    </a:gradFill>
                  </a:tcPr>
                </a:tc>
              </a:tr>
              <a:tr h="12496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zh-CN" altLang="en-US"/>
                        <a:t>多模态</a:t>
                      </a:r>
                      <a:r>
                        <a:rPr lang="zh-CN" altLang="en-US"/>
                        <a:t>理解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视觉描述；</a:t>
                      </a:r>
                      <a:r>
                        <a:rPr lang="en-US" altLang="zh-CN"/>
                        <a:t>2.</a:t>
                      </a:r>
                      <a:r>
                        <a:rPr lang="zh-CN" altLang="en-US"/>
                        <a:t>视频分类；</a:t>
                      </a:r>
                      <a:r>
                        <a:rPr lang="en-US" altLang="zh-CN"/>
                        <a:t>3.ASR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4.</a:t>
                      </a:r>
                      <a:r>
                        <a:rPr lang="zh-CN" altLang="en-US"/>
                        <a:t>视觉问答；</a:t>
                      </a:r>
                      <a:r>
                        <a:rPr lang="en-US" altLang="zh-CN"/>
                        <a:t>5.</a:t>
                      </a:r>
                      <a:r>
                        <a:rPr lang="zh-CN" altLang="en-US"/>
                        <a:t>视频字幕生成；</a:t>
                      </a:r>
                      <a:r>
                        <a:rPr lang="en-US" altLang="zh-CN"/>
                        <a:t>6.多模态情感分析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7.多</a:t>
                      </a:r>
                      <a:r>
                        <a:rPr lang="zh-CN" altLang="en-US"/>
                        <a:t>模态</a:t>
                      </a:r>
                      <a:r>
                        <a:rPr lang="en-US" altLang="zh-CN"/>
                        <a:t>文档摘要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8.</a:t>
                      </a:r>
                      <a:r>
                        <a:rPr lang="zh-CN" altLang="en-US"/>
                        <a:t>多模态人机交互；</a:t>
                      </a:r>
                      <a:r>
                        <a:rPr lang="en-US" altLang="zh-CN"/>
                        <a:t>9.</a:t>
                      </a:r>
                      <a:r>
                        <a:rPr lang="zh-CN" altLang="en-US"/>
                        <a:t>多模态无人</a:t>
                      </a:r>
                      <a:r>
                        <a:rPr lang="zh-CN" altLang="en-US"/>
                        <a:t>驾驶；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 模态融合、模态</a:t>
                      </a:r>
                      <a:r>
                        <a:rPr lang="zh-CN" altLang="en-US"/>
                        <a:t>对齐</a:t>
                      </a:r>
                      <a:endParaRPr lang="zh-CN" altLang="en-US"/>
                    </a:p>
                  </a:txBody>
                  <a:tcPr/>
                </a:tc>
              </a:tr>
              <a:tr h="7296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zh-CN" altLang="en-US"/>
                        <a:t>多模态</a:t>
                      </a:r>
                      <a:r>
                        <a:rPr lang="zh-CN" altLang="en-US"/>
                        <a:t>生成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文本</a:t>
                      </a:r>
                      <a:r>
                        <a:rPr lang="en-US" altLang="zh-CN"/>
                        <a:t>-</a:t>
                      </a:r>
                      <a:r>
                        <a:rPr lang="zh-CN" altLang="en-US"/>
                        <a:t>视觉生成；</a:t>
                      </a:r>
                      <a:r>
                        <a:rPr lang="en-US" altLang="zh-CN"/>
                        <a:t>2.TTS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3.文本-图像检索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...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AutoEncoding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、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GAN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、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VAE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、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Flow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、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Diffusion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3.1 </a:t>
            </a:r>
            <a:r>
              <a:rPr lang="zh-CN" altLang="en-US">
                <a:sym typeface="+mn-ea"/>
              </a:rPr>
              <a:t>迁移学习理论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基于</a:t>
            </a:r>
            <a:r>
              <a:rPr lang="zh-CN" altLang="en-US">
                <a:sym typeface="+mn-ea"/>
              </a:rPr>
              <a:t>模型的迁移</a:t>
            </a:r>
            <a:endParaRPr lang="zh-CN" altLang="en-US"/>
          </a:p>
        </p:txBody>
      </p:sp>
      <p:pic>
        <p:nvPicPr>
          <p:cNvPr id="5" name="内容占位符 4" descr="截屏2024-09-04 23.44.0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976620" y="1303655"/>
            <a:ext cx="6215380" cy="4536440"/>
          </a:xfrm>
          <a:prstGeom prst="rect">
            <a:avLst/>
          </a:prstGeom>
        </p:spPr>
      </p:pic>
      <p:pic>
        <p:nvPicPr>
          <p:cNvPr id="4" name="图片 3" descr="WechatIMG362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23.50.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89965"/>
            <a:ext cx="5993130" cy="530796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3.2 </a:t>
            </a:r>
            <a:r>
              <a:rPr lang="zh-CN" altLang="en-US">
                <a:sym typeface="+mn-ea"/>
              </a:rPr>
              <a:t>多模态迁移理论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647700" y="1132840"/>
            <a:ext cx="11040745" cy="5424170"/>
          </a:xfrm>
        </p:spPr>
        <p:txBody>
          <a:bodyPr>
            <a:normAutofit fontScale="60000"/>
          </a:bodyPr>
          <a:p>
            <a:pPr marL="0" indent="0">
              <a:buNone/>
            </a:pPr>
            <a:r>
              <a:rPr lang="zh-CN" altLang="en-US" sz="3335"/>
              <a:t>迁移学习是指在已经训练好的模型上进行微调以适应新任务的过程。这种方法通常在大型数据集</a:t>
            </a:r>
            <a:endParaRPr lang="zh-CN" altLang="en-US" sz="3335"/>
          </a:p>
          <a:p>
            <a:pPr marL="0" indent="0">
              <a:buNone/>
            </a:pPr>
            <a:r>
              <a:rPr lang="zh-CN" altLang="en-US" sz="3335"/>
              <a:t>上训练一个通用的模型，然后将其应用于新的、较小的数据集。</a:t>
            </a:r>
            <a:r>
              <a:rPr lang="zh-CN" altLang="en-US" sz="3335">
                <a:solidFill>
                  <a:srgbClr val="FF0000"/>
                </a:solidFill>
              </a:rPr>
              <a:t>迁移学习的主要优势在于它可以</a:t>
            </a:r>
            <a:endParaRPr lang="zh-CN" altLang="en-US" sz="3335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335">
                <a:solidFill>
                  <a:srgbClr val="FF0000"/>
                </a:solidFill>
              </a:rPr>
              <a:t>减少训练数据的需求，并且可以提高模型在新任务上的性能</a:t>
            </a:r>
            <a:r>
              <a:rPr lang="zh-CN" altLang="en-US" sz="3335"/>
              <a:t>。在机器学习中，知识迁移可以分为</a:t>
            </a:r>
            <a:endParaRPr lang="zh-CN" altLang="en-US" sz="3335"/>
          </a:p>
          <a:p>
            <a:pPr marL="0" indent="0">
              <a:buNone/>
            </a:pPr>
            <a:r>
              <a:rPr lang="zh-CN" altLang="en-US" sz="3335"/>
              <a:t>以下几种类型：</a:t>
            </a:r>
            <a:endParaRPr lang="zh-CN" altLang="en-US" sz="3335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任务内知识迁移：在同一任务中，从一个子任务到另一个子任务进行知识迁移。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任务外知识迁移：在不同任务之间，从一个任务到另一个任务进行知识迁移。</a:t>
            </a:r>
            <a:endParaRPr lang="zh-CN" altLang="en-US"/>
          </a:p>
          <a:p>
            <a:pPr marL="0" indent="0">
              <a:buNone/>
            </a:pPr>
            <a:endParaRPr lang="zh-CN" altLang="en-US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335">
                <a:solidFill>
                  <a:srgbClr val="FF0000"/>
                </a:solidFill>
              </a:rPr>
              <a:t>在多模态学习中，知识迁移主要通过以下方式实现：</a:t>
            </a:r>
            <a:endParaRPr lang="zh-CN" altLang="en-US" sz="3335">
              <a:solidFill>
                <a:srgbClr val="FF0000"/>
              </a:solidFill>
            </a:endParaRPr>
          </a:p>
          <a:p>
            <a:endParaRPr lang="zh-CN" altLang="en-US"/>
          </a:p>
          <a:p>
            <a:r>
              <a:rPr lang="zh-CN" altLang="en-US"/>
              <a:t>1.模态融合：将多种模态的数据融合为一个整体，以捕捉不同模态之间的联系和关系。</a:t>
            </a:r>
            <a:endParaRPr lang="zh-CN" altLang="en-US"/>
          </a:p>
          <a:p>
            <a:r>
              <a:rPr lang="zh-CN" altLang="en-US"/>
              <a:t>2.跨模态学习：在多个模态之间共享知识，以提高各个模态的性能。</a:t>
            </a:r>
            <a:endParaRPr lang="zh-CN" altLang="en-US"/>
          </a:p>
          <a:p>
            <a:r>
              <a:rPr lang="zh-CN" altLang="en-US"/>
              <a:t>3.跨任务跨模态学习：在多个模态之间共享知识，并在多个任务之间共享知识，以提高各个任务和模态的性能。</a:t>
            </a:r>
            <a:endParaRPr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3.2 </a:t>
            </a:r>
            <a:r>
              <a:rPr lang="zh-CN" altLang="en-US">
                <a:sym typeface="+mn-ea"/>
              </a:rPr>
              <a:t>多模态迁移理论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7" name="内容占位符 6" descr="截屏2024-09-05 00.00.10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9005" y="864235"/>
            <a:ext cx="10048875" cy="5994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3.2 </a:t>
            </a:r>
            <a:r>
              <a:rPr lang="zh-CN" altLang="en-US">
                <a:sym typeface="+mn-ea"/>
              </a:rPr>
              <a:t>多模态迁移理论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内容占位符 4" descr="截屏2024-09-05 00.00.26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7700" y="1534795"/>
            <a:ext cx="10515600" cy="460819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  <a:lumMod val="40000"/>
                    <a:lumOff val="60000"/>
                  </a:schemeClr>
                </a:solidFill>
                <a:effectLst/>
              </a:rPr>
              <a:t>后续思考</a:t>
            </a:r>
            <a:endParaRPr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989965"/>
            <a:ext cx="12071985" cy="5867400"/>
          </a:xfrm>
        </p:spPr>
        <p:txBody>
          <a:bodyPr>
            <a:normAutofit fontScale="90000" lnSpcReduction="10000"/>
          </a:bodyPr>
          <a:p>
            <a:pPr marL="0" indent="0">
              <a:buNone/>
            </a:pPr>
            <a:r>
              <a:rPr lang="en-US" altLang="zh-CN"/>
              <a:t>1.</a:t>
            </a:r>
            <a:r>
              <a:rPr lang="zh-CN" altLang="en-US"/>
              <a:t>图像生成为何采用隐变量建模？如何</a:t>
            </a:r>
            <a:r>
              <a:rPr lang="zh-CN" altLang="en-US"/>
              <a:t>建模？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2.</a:t>
            </a:r>
            <a:r>
              <a:rPr lang="zh-CN" altLang="en-US"/>
              <a:t>假设</a:t>
            </a:r>
            <a:r>
              <a:rPr lang="en-US" altLang="zh-CN"/>
              <a:t>Resnet在猫狗数据集上训练</a:t>
            </a:r>
            <a:r>
              <a:rPr lang="zh-CN" altLang="en-US"/>
              <a:t>达到</a:t>
            </a:r>
            <a:r>
              <a:rPr lang="en-US" altLang="zh-CN"/>
              <a:t>了90%的准确率，现在出现了</a:t>
            </a:r>
            <a:r>
              <a:rPr lang="zh-CN" altLang="en-US"/>
              <a:t>一类</a:t>
            </a:r>
            <a:r>
              <a:rPr lang="en-US" altLang="zh-CN"/>
              <a:t>新品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种的</a:t>
            </a:r>
            <a:r>
              <a:rPr lang="zh-CN" altLang="en-US"/>
              <a:t>小狗</a:t>
            </a:r>
            <a:r>
              <a:rPr lang="en-US" altLang="zh-CN"/>
              <a:t>，</a:t>
            </a:r>
            <a:r>
              <a:rPr lang="zh-CN" altLang="en-US"/>
              <a:t>而没有出现在</a:t>
            </a:r>
            <a:r>
              <a:rPr lang="en-US" altLang="zh-CN"/>
              <a:t>Resnet</a:t>
            </a:r>
            <a:r>
              <a:rPr lang="zh-CN" altLang="en-US"/>
              <a:t>训练数据集</a:t>
            </a:r>
            <a:r>
              <a:rPr lang="en-US" altLang="zh-CN"/>
              <a:t>，采用什么样的tuning策略？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3.</a:t>
            </a:r>
            <a:r>
              <a:rPr lang="zh-CN" altLang="en-US"/>
              <a:t>图像生成的四种算法的区别：</a:t>
            </a:r>
            <a:r>
              <a:rPr lang="en-US" altLang="zh-CN"/>
              <a:t>GAN</a:t>
            </a:r>
            <a:r>
              <a:rPr lang="zh-CN" altLang="en-US"/>
              <a:t>、</a:t>
            </a:r>
            <a:r>
              <a:rPr lang="en-US" altLang="zh-CN"/>
              <a:t>VAE</a:t>
            </a:r>
            <a:r>
              <a:rPr lang="zh-CN" altLang="en-US"/>
              <a:t>、</a:t>
            </a:r>
            <a:r>
              <a:rPr lang="en-US" altLang="zh-CN"/>
              <a:t>Flow</a:t>
            </a:r>
            <a:r>
              <a:rPr lang="zh-CN" altLang="en-US"/>
              <a:t>、</a:t>
            </a:r>
            <a:r>
              <a:rPr lang="en-US" altLang="zh-CN"/>
              <a:t>Diffusion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4.</a:t>
            </a:r>
            <a:r>
              <a:rPr lang="zh-CN" altLang="en-US"/>
              <a:t>如何使用迁移学习，达到</a:t>
            </a:r>
            <a:r>
              <a:rPr lang="en-US" altLang="zh-CN"/>
              <a:t>zero-shot</a:t>
            </a:r>
            <a:r>
              <a:rPr lang="zh-CN" altLang="en-US"/>
              <a:t>的</a:t>
            </a:r>
            <a:r>
              <a:rPr lang="zh-CN" altLang="en-US"/>
              <a:t>效果？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5.query</a:t>
            </a:r>
            <a:r>
              <a:rPr lang="zh-CN" altLang="en-US"/>
              <a:t>、</a:t>
            </a:r>
            <a:r>
              <a:rPr lang="en-US" altLang="zh-CN"/>
              <a:t>key</a:t>
            </a:r>
            <a:r>
              <a:rPr lang="zh-CN" altLang="en-US"/>
              <a:t>和</a:t>
            </a:r>
            <a:r>
              <a:rPr lang="en-US" altLang="zh-CN"/>
              <a:t>value</a:t>
            </a:r>
            <a:r>
              <a:rPr lang="zh-CN" altLang="en-US"/>
              <a:t>分别代表什么样的</a:t>
            </a:r>
            <a:r>
              <a:rPr lang="zh-CN" altLang="en-US"/>
              <a:t>含义？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6.</a:t>
            </a:r>
            <a:r>
              <a:rPr lang="zh-CN" altLang="en-US"/>
              <a:t>为什么在视觉文本融合算法中，图像的</a:t>
            </a:r>
            <a:r>
              <a:rPr lang="en-US" altLang="zh-CN"/>
              <a:t>embedding</a:t>
            </a:r>
            <a:r>
              <a:rPr lang="zh-CN" altLang="en-US"/>
              <a:t>作为</a:t>
            </a:r>
            <a:r>
              <a:rPr lang="en-US" altLang="zh-CN"/>
              <a:t>query</a:t>
            </a:r>
            <a:r>
              <a:rPr lang="zh-CN" altLang="en-US"/>
              <a:t>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7.</a:t>
            </a:r>
            <a:r>
              <a:rPr lang="zh-CN" altLang="en-US"/>
              <a:t>如何设计预训练任务，能够帮助下游任务的低成本迁移</a:t>
            </a:r>
            <a:r>
              <a:rPr lang="zh-CN" altLang="en-US"/>
              <a:t>成功？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8.</a:t>
            </a:r>
            <a:r>
              <a:rPr lang="zh-CN" altLang="en-US"/>
              <a:t>何为负迁移？什么情况出现负迁移？</a:t>
            </a:r>
            <a:r>
              <a:rPr lang="zh-CN" altLang="en-US">
                <a:sym typeface="+mn-ea"/>
              </a:rPr>
              <a:t>如何评估领域或任务之间的相关性？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9.</a:t>
            </a:r>
            <a:r>
              <a:rPr lang="zh-CN" altLang="en-US"/>
              <a:t>何为流形学习？在图像生成过程起什么</a:t>
            </a:r>
            <a:r>
              <a:rPr lang="zh-CN" altLang="en-US"/>
              <a:t>作用？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10.</a:t>
            </a:r>
            <a:r>
              <a:rPr lang="zh-CN" altLang="en-US"/>
              <a:t>如何避免多模态信息之间的相互矛盾</a:t>
            </a:r>
            <a:r>
              <a:rPr lang="zh-CN" altLang="en-US"/>
              <a:t>情况？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11.</a:t>
            </a:r>
            <a:r>
              <a:rPr lang="zh-CN" altLang="en-US"/>
              <a:t>如何设计多任务联合学习，实现</a:t>
            </a:r>
            <a:r>
              <a:rPr lang="zh-CN" altLang="en-US"/>
              <a:t>泛化性？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12.</a:t>
            </a:r>
            <a:r>
              <a:rPr lang="zh-CN" altLang="en-US"/>
              <a:t>如何通过样本、特征、模型参数实现</a:t>
            </a:r>
            <a:r>
              <a:rPr lang="zh-CN" altLang="en-US"/>
              <a:t>低成本成功迁移？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39185" y="2028190"/>
            <a:ext cx="6635750" cy="225933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  <a:scene3d>
              <a:camera prst="orthographicFront"/>
              <a:lightRig rig="threePt" dir="t"/>
            </a:scene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  <a:lumMod val="40000"/>
                    <a:lumOff val="60000"/>
                  </a:schemeClr>
                </a:solidFill>
                <a:effectLst/>
              </a:rPr>
              <a:t>非常感谢您的聆听</a:t>
            </a:r>
            <a:endParaRPr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339340"/>
          </a:xfrm>
        </p:spPr>
        <p:txBody>
          <a:bodyPr>
            <a:normAutofit lnSpcReduction="20000"/>
          </a:bodyPr>
          <a:p>
            <a:r>
              <a:rPr lang="zh-CN" altLang="en-US"/>
              <a:t>论文：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VITA: Towards Open-Source Interactive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Omni Multimodal LLM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  <a:p>
            <a:endParaRPr lang="zh-CN" altLang="en-US"/>
          </a:p>
          <a:p>
            <a:pPr marL="0" indent="0">
              <a:buNone/>
            </a:pPr>
            <a:r>
              <a:rPr lang="en-US" altLang="zh-CN" sz="2000"/>
              <a:t> </a:t>
            </a:r>
            <a:r>
              <a:rPr lang="zh-CN" altLang="en-US" sz="2000"/>
              <a:t>- </a:t>
            </a:r>
            <a:r>
              <a:rPr lang="en-US" altLang="zh-CN" sz="2000"/>
              <a:t> </a:t>
            </a:r>
            <a:r>
              <a:rPr lang="zh-CN" altLang="en-US" sz="2000"/>
              <a:t>统一框架：能够端到端地处理文本、视觉和音频信号； </a:t>
            </a: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 </a:t>
            </a:r>
            <a:r>
              <a:rPr lang="zh-CN" altLang="en-US" sz="2000"/>
              <a:t>- 人机交互：能够实现自然的多模态人机交互；</a:t>
            </a: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 - </a:t>
            </a:r>
            <a:r>
              <a:rPr lang="zh-CN" altLang="en-US" sz="2000"/>
              <a:t>非唤醒交互：VITA能够自动过滤背景噪音；</a:t>
            </a:r>
            <a:endParaRPr lang="en-US" altLang="zh-CN" sz="2000"/>
          </a:p>
          <a:p>
            <a:pPr marL="0" indent="0">
              <a:buNone/>
            </a:pPr>
            <a:r>
              <a:rPr lang="en-US" altLang="zh-CN" sz="2000"/>
              <a:t> - 音频中断交互：</a:t>
            </a:r>
            <a:r>
              <a:rPr lang="zh-CN" altLang="en-US" sz="2000"/>
              <a:t>采用</a:t>
            </a:r>
            <a:r>
              <a:rPr lang="en-US" altLang="zh-CN" sz="2000"/>
              <a:t>双向模型结构</a:t>
            </a:r>
            <a:r>
              <a:rPr lang="zh-CN" altLang="en-US" sz="2000"/>
              <a:t>，</a:t>
            </a:r>
            <a:r>
              <a:rPr lang="en-US" altLang="zh-CN" sz="2000"/>
              <a:t>使得音频中断交互成为可能</a:t>
            </a:r>
            <a:r>
              <a:rPr lang="zh-CN" altLang="en-US" sz="2000"/>
              <a:t>；</a:t>
            </a:r>
            <a:endParaRPr lang="zh-CN" altLang="en-US" sz="2000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14.02.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55" y="3312160"/>
            <a:ext cx="11044555" cy="3422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66929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815340"/>
            <a:ext cx="12192000" cy="2265045"/>
          </a:xfrm>
        </p:spPr>
        <p:txBody>
          <a:bodyPr>
            <a:normAutofit fontScale="70000"/>
          </a:bodyPr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VITA能够处理纯文本和音频，以及视频和图像的输入。此外，对不同的查询输入设置了不同state token。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- </a:t>
            </a:r>
            <a:r>
              <a:rPr lang="en-US" altLang="zh-CN"/>
              <a:t> </a:t>
            </a:r>
            <a:r>
              <a:rPr lang="zh-CN" altLang="en-US"/>
              <a:t>&lt;1&gt;对应有效的查询音频，例如“世界上最大的动物是什么？”，模型</a:t>
            </a:r>
            <a:r>
              <a:rPr lang="zh-CN" altLang="en-US"/>
              <a:t>需要作出响应。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- </a:t>
            </a:r>
            <a:r>
              <a:rPr lang="en-US" altLang="zh-CN"/>
              <a:t> </a:t>
            </a:r>
            <a:r>
              <a:rPr lang="zh-CN" altLang="en-US"/>
              <a:t>&lt;2&gt;对应噪声音频，例如环境中有人叫</a:t>
            </a:r>
            <a:r>
              <a:rPr lang="zh-CN" altLang="en-US"/>
              <a:t>你吃饭，模型</a:t>
            </a:r>
            <a:r>
              <a:rPr lang="zh-CN" altLang="en-US"/>
              <a:t>不需要作出回应。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- </a:t>
            </a:r>
            <a:r>
              <a:rPr lang="en-US" altLang="zh-CN"/>
              <a:t> </a:t>
            </a:r>
            <a:r>
              <a:rPr lang="zh-CN" altLang="en-US"/>
              <a:t>&lt;3&gt;对应查询文本，用户以文本形式给出的问题。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15.01.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855" y="2437130"/>
            <a:ext cx="5733415" cy="44208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52730" y="3081020"/>
            <a:ext cx="5571490" cy="33731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运行模式：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  <a:p>
            <a:endParaRPr lang="zh-CN" altLang="en-US"/>
          </a:p>
          <a:p>
            <a:r>
              <a:rPr lang="en-US" altLang="zh-CN"/>
              <a:t>1.</a:t>
            </a:r>
            <a:r>
              <a:rPr lang="zh-CN" altLang="en-US"/>
              <a:t>两个模型同时运行，其中生成模型负责处理用户查</a:t>
            </a:r>
            <a:endParaRPr lang="zh-CN" altLang="en-US"/>
          </a:p>
          <a:p>
            <a:r>
              <a:rPr lang="zh-CN" altLang="en-US"/>
              <a:t>询。当生成模型开始工作时，另一个模型监控环境；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如果用户用另一个有效的音频查询打断，监控模型</a:t>
            </a:r>
            <a:endParaRPr lang="zh-CN" altLang="en-US"/>
          </a:p>
          <a:p>
            <a:r>
              <a:rPr lang="zh-CN" altLang="en-US"/>
              <a:t>会汇总历史上下文，以响应最新的查询；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3.</a:t>
            </a:r>
            <a:r>
              <a:rPr lang="zh-CN" altLang="en-US"/>
              <a:t>同时生成模型暂停并切换到监控状态，即两个模型</a:t>
            </a:r>
            <a:endParaRPr lang="zh-CN" altLang="en-US"/>
          </a:p>
          <a:p>
            <a:r>
              <a:rPr lang="zh-CN" altLang="en-US"/>
              <a:t>互换身份。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pic>
        <p:nvPicPr>
          <p:cNvPr id="6" name="内容占位符 5" descr="截屏2024-09-04 15.18.2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95550" y="1368425"/>
            <a:ext cx="8827135" cy="5347335"/>
          </a:xfrm>
          <a:prstGeom prst="rect">
            <a:avLst/>
          </a:prstGeom>
        </p:spPr>
      </p:pic>
      <p:pic>
        <p:nvPicPr>
          <p:cNvPr id="4" name="图片 3" descr="WechatIMG362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9225" y="1525270"/>
            <a:ext cx="4144010" cy="52654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三阶段</a:t>
            </a:r>
            <a:r>
              <a:rPr lang="zh-CN" altLang="en-US"/>
              <a:t>训练：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第一</a:t>
            </a:r>
            <a:r>
              <a:rPr lang="zh-CN" altLang="en-US"/>
              <a:t>阶段：</a:t>
            </a:r>
            <a:endParaRPr lang="zh-CN" altLang="en-US"/>
          </a:p>
          <a:p>
            <a:pPr indent="457200"/>
            <a:r>
              <a:rPr lang="zh-CN" altLang="en-US"/>
              <a:t>指令微调，双语</a:t>
            </a:r>
            <a:r>
              <a:rPr lang="zh-CN" altLang="en-US"/>
              <a:t>能力</a:t>
            </a:r>
            <a:endParaRPr lang="zh-CN" altLang="en-US"/>
          </a:p>
          <a:p>
            <a:pPr indent="457200"/>
            <a:r>
              <a:rPr lang="zh-CN" altLang="en-US"/>
              <a:t>词表</a:t>
            </a:r>
            <a:r>
              <a:rPr lang="zh-CN" altLang="en-US"/>
              <a:t>扩充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第二阶段：</a:t>
            </a:r>
            <a:endParaRPr lang="zh-CN" altLang="en-US"/>
          </a:p>
          <a:p>
            <a:pPr indent="457200"/>
            <a:r>
              <a:rPr lang="zh-CN" altLang="en-US"/>
              <a:t>视觉、语音对齐</a:t>
            </a:r>
            <a:br>
              <a:rPr lang="zh-CN" altLang="en-US"/>
            </a:br>
            <a:r>
              <a:rPr lang="en-US" altLang="zh-CN"/>
              <a:t>       </a:t>
            </a:r>
            <a:r>
              <a:rPr lang="zh-CN" altLang="en-US"/>
              <a:t>视觉</a:t>
            </a:r>
            <a:r>
              <a:rPr lang="en-US" altLang="zh-CN"/>
              <a:t>Encoder</a:t>
            </a:r>
            <a:r>
              <a:rPr lang="zh-CN" altLang="en-US"/>
              <a:t>参数</a:t>
            </a:r>
            <a:r>
              <a:rPr lang="zh-CN" altLang="en-US"/>
              <a:t>冻结；</a:t>
            </a:r>
            <a:endParaRPr lang="zh-CN" altLang="en-US"/>
          </a:p>
          <a:p>
            <a:pPr indent="457200"/>
            <a:r>
              <a:rPr lang="zh-CN" altLang="en-US"/>
              <a:t>语音</a:t>
            </a:r>
            <a:r>
              <a:rPr lang="en-US" altLang="zh-CN"/>
              <a:t>Encoder</a:t>
            </a:r>
            <a:r>
              <a:rPr lang="zh-CN" altLang="en-US"/>
              <a:t>不冻结；</a:t>
            </a:r>
            <a:endParaRPr lang="zh-CN" altLang="en-US"/>
          </a:p>
          <a:p>
            <a:pPr indent="457200"/>
            <a:r>
              <a:rPr lang="en-US" altLang="zh-CN"/>
              <a:t>MLP</a:t>
            </a:r>
            <a:r>
              <a:rPr lang="zh-CN" altLang="en-US"/>
              <a:t>作为模态的连接</a:t>
            </a:r>
            <a:r>
              <a:rPr lang="zh-CN" altLang="en-US"/>
              <a:t>器</a:t>
            </a:r>
            <a:endParaRPr lang="zh-CN" altLang="en-US"/>
          </a:p>
          <a:p>
            <a:pPr indent="0"/>
            <a:endParaRPr lang="zh-CN" altLang="en-US"/>
          </a:p>
          <a:p>
            <a:pPr indent="0"/>
            <a:r>
              <a:rPr lang="zh-CN" altLang="en-US"/>
              <a:t>第三</a:t>
            </a:r>
            <a:r>
              <a:rPr lang="zh-CN" altLang="en-US"/>
              <a:t>阶段：</a:t>
            </a:r>
            <a:endParaRPr lang="zh-CN" altLang="en-US"/>
          </a:p>
          <a:p>
            <a:pPr indent="457200"/>
            <a:r>
              <a:rPr lang="zh-CN" altLang="en-US"/>
              <a:t>多模态指令微调</a:t>
            </a:r>
            <a:endParaRPr lang="zh-CN" altLang="en-US"/>
          </a:p>
          <a:p>
            <a:pPr indent="457200"/>
            <a:r>
              <a:rPr lang="zh-CN" altLang="en-US"/>
              <a:t>多模态数据构造、</a:t>
            </a:r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9" name="内容占位符 8"/>
          <p:cNvSpPr/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11" name="图片 10" descr="截屏2024-09-04 15.42.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" y="1055370"/>
            <a:ext cx="11355070" cy="57429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7" name="内容占位符 6" descr="截屏2024-09-04 15.47.27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6710" y="880110"/>
            <a:ext cx="10603865" cy="2877820"/>
          </a:xfrm>
          <a:prstGeom prst="rect">
            <a:avLst/>
          </a:prstGeom>
        </p:spPr>
      </p:pic>
      <p:pic>
        <p:nvPicPr>
          <p:cNvPr id="8" name="图片 7" descr="截屏2024-09-04 15.48.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345" y="3685540"/>
            <a:ext cx="10602595" cy="31730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6" name="内容占位符 5"/>
          <p:cNvSpPr/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8" name="图片 7" descr="截屏2024-09-04 15.59.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415" y="900430"/>
            <a:ext cx="10179050" cy="595757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commondata" val="eyJoZGlkIjoiYzZlNDljYjdmZThkMTY3MWE4NDYxYmI5ZTEwZjU1NDAifQ==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TABLE_ENDDRAG_ORIGIN_RECT" val="805*177"/>
  <p:tag name="TABLE_ENDDRAG_RECT" val="61*339*805*177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4506</Words>
  <Application>WPS 演示</Application>
  <PresentationFormat>宽屏</PresentationFormat>
  <Paragraphs>289</Paragraphs>
  <Slides>35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6" baseType="lpstr">
      <vt:lpstr>Arial</vt:lpstr>
      <vt:lpstr>宋体</vt:lpstr>
      <vt:lpstr>Wingdings</vt:lpstr>
      <vt:lpstr>汉仪书宋二KW</vt:lpstr>
      <vt:lpstr>Calibri</vt:lpstr>
      <vt:lpstr>Helvetica Neue</vt:lpstr>
      <vt:lpstr>微软雅黑</vt:lpstr>
      <vt:lpstr>汉仪旗黑</vt:lpstr>
      <vt:lpstr>宋体</vt:lpstr>
      <vt:lpstr>Arial Unicode MS</vt:lpstr>
      <vt:lpstr>WPS</vt:lpstr>
      <vt:lpstr>多模态论文与迁移学习</vt:lpstr>
      <vt:lpstr>PowerPoint 演示文稿</vt:lpstr>
      <vt:lpstr>1.多模态算法</vt:lpstr>
      <vt:lpstr>1.1 人机交互多模态大模型</vt:lpstr>
      <vt:lpstr>1.1 人机交互多模态大模型</vt:lpstr>
      <vt:lpstr>1.1 人机交互多模态大模型</vt:lpstr>
      <vt:lpstr>1.1 人机交互多模态大模型</vt:lpstr>
      <vt:lpstr>1.1 人机交互多模态大模型</vt:lpstr>
      <vt:lpstr>1.1 人机交互多模态大模型</vt:lpstr>
      <vt:lpstr>1.1 人机交互多模态大模型</vt:lpstr>
      <vt:lpstr>1.1 人机交互多模态大模型</vt:lpstr>
      <vt:lpstr>1.2 模态融合与模态对齐原理</vt:lpstr>
      <vt:lpstr>1.2 模态融合与模态对齐原理</vt:lpstr>
      <vt:lpstr>2.1 文本和图像算法发展</vt:lpstr>
      <vt:lpstr>2.1 文本图像算法发展</vt:lpstr>
      <vt:lpstr>2.1 文本图像算法发展</vt:lpstr>
      <vt:lpstr>2.2 经典AI算法设计-attention</vt:lpstr>
      <vt:lpstr>2.2 经典AI算法设计-attention</vt:lpstr>
      <vt:lpstr>2.2 经典AI算法设计-视觉表示学习</vt:lpstr>
      <vt:lpstr>2.2 经典AI算法设计-视觉表示学习</vt:lpstr>
      <vt:lpstr>2.2 经典AI算法设计-对比学习</vt:lpstr>
      <vt:lpstr>2.2 经典AI算法设计-多模态</vt:lpstr>
      <vt:lpstr>2.2 经典AI算法设计-多模态</vt:lpstr>
      <vt:lpstr>2.2 经典AI算法设计-多模态</vt:lpstr>
      <vt:lpstr>2.2 经典AI算法设计-多模态</vt:lpstr>
      <vt:lpstr>2.2 经典AI算法设计-tuning</vt:lpstr>
      <vt:lpstr>3.1 迁移学习理论</vt:lpstr>
      <vt:lpstr>3.1 迁移学习理论-基于样本迁移</vt:lpstr>
      <vt:lpstr>3.1 迁移学习理论-基于特征的迁移</vt:lpstr>
      <vt:lpstr>3.1 迁移学习理论-基于模型的迁移</vt:lpstr>
      <vt:lpstr>3.2 多模态迁移理论</vt:lpstr>
      <vt:lpstr>3.2 多模态迁移理论</vt:lpstr>
      <vt:lpstr>3.2 多模态迁移理论</vt:lpstr>
      <vt:lpstr>后续思考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千虑愚者（建邦）</cp:lastModifiedBy>
  <cp:revision>28</cp:revision>
  <dcterms:created xsi:type="dcterms:W3CDTF">2024-09-05T01:25:06Z</dcterms:created>
  <dcterms:modified xsi:type="dcterms:W3CDTF">2024-09-05T01:25:06Z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2052-6.10.1.8873</vt:lpwstr>
  </property>
  <property fmtid="{D5CDD505-2E9C-101B-9397-08002B2CF9AE}" pid="3" name="ICV">
    <vt:lpwstr>A2308C2AF501F00E2577D866E5AA47EC_43</vt:lpwstr>
  </property>
</Properties>
</file>

<file path=docProps/thumbnail.jpeg>
</file>